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1004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48699"/>
            <a:ext cx="979169" cy="4594860"/>
          </a:xfrm>
          <a:custGeom>
            <a:avLst/>
            <a:gdLst/>
            <a:ahLst/>
            <a:cxnLst/>
            <a:rect l="l" t="t" r="r" b="b"/>
            <a:pathLst>
              <a:path w="979169" h="4594860">
                <a:moveTo>
                  <a:pt x="0" y="4594799"/>
                </a:moveTo>
                <a:lnTo>
                  <a:pt x="978599" y="4594799"/>
                </a:lnTo>
                <a:lnTo>
                  <a:pt x="978599" y="0"/>
                </a:lnTo>
                <a:lnTo>
                  <a:pt x="0" y="0"/>
                </a:lnTo>
                <a:lnTo>
                  <a:pt x="0" y="4594799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1004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1004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1004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48699"/>
            <a:ext cx="979169" cy="4594860"/>
          </a:xfrm>
          <a:custGeom>
            <a:avLst/>
            <a:gdLst/>
            <a:ahLst/>
            <a:cxnLst/>
            <a:rect l="l" t="t" r="r" b="b"/>
            <a:pathLst>
              <a:path w="979169" h="4594860">
                <a:moveTo>
                  <a:pt x="0" y="4594799"/>
                </a:moveTo>
                <a:lnTo>
                  <a:pt x="978599" y="4594799"/>
                </a:lnTo>
                <a:lnTo>
                  <a:pt x="978599" y="0"/>
                </a:lnTo>
                <a:lnTo>
                  <a:pt x="0" y="0"/>
                </a:lnTo>
                <a:lnTo>
                  <a:pt x="0" y="4594799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5724" y="2902862"/>
            <a:ext cx="427150" cy="42715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78599" y="0"/>
            <a:ext cx="8165465" cy="5143500"/>
          </a:xfrm>
          <a:custGeom>
            <a:avLst/>
            <a:gdLst/>
            <a:ahLst/>
            <a:cxnLst/>
            <a:rect l="l" t="t" r="r" b="b"/>
            <a:pathLst>
              <a:path w="8165465" h="5143500">
                <a:moveTo>
                  <a:pt x="81653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8165399" y="0"/>
                </a:lnTo>
                <a:lnTo>
                  <a:pt x="8165399" y="51434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26050" y="316877"/>
            <a:ext cx="1989454" cy="361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1004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5.png"/><Relationship Id="rId7" Type="http://schemas.openxmlformats.org/officeDocument/2006/relationships/image" Target="../media/image21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9.png"/><Relationship Id="rId5" Type="http://schemas.openxmlformats.org/officeDocument/2006/relationships/image" Target="../media/image34.png"/><Relationship Id="rId10" Type="http://schemas.openxmlformats.org/officeDocument/2006/relationships/image" Target="../media/image68.png"/><Relationship Id="rId4" Type="http://schemas.openxmlformats.org/officeDocument/2006/relationships/image" Target="../media/image3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7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34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13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48.jpg"/><Relationship Id="rId12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34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jpg"/><Relationship Id="rId9" Type="http://schemas.openxmlformats.org/officeDocument/2006/relationships/image" Target="../media/image5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6.png"/><Relationship Id="rId5" Type="http://schemas.openxmlformats.org/officeDocument/2006/relationships/image" Target="../media/image34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2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4.png"/><Relationship Id="rId5" Type="http://schemas.openxmlformats.org/officeDocument/2006/relationships/image" Target="../media/image34.png"/><Relationship Id="rId10" Type="http://schemas.openxmlformats.org/officeDocument/2006/relationships/image" Target="../media/image63.png"/><Relationship Id="rId4" Type="http://schemas.openxmlformats.org/officeDocument/2006/relationships/image" Target="../media/image17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" y="-74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319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24871" y="1100851"/>
            <a:ext cx="7537450" cy="3048000"/>
            <a:chOff x="824871" y="1100851"/>
            <a:chExt cx="7537450" cy="304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4871" y="1100851"/>
              <a:ext cx="7537125" cy="30476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3474" y="1147875"/>
              <a:ext cx="7337425" cy="2847975"/>
            </a:xfrm>
            <a:custGeom>
              <a:avLst/>
              <a:gdLst/>
              <a:ahLst/>
              <a:cxnLst/>
              <a:rect l="l" t="t" r="r" b="b"/>
              <a:pathLst>
                <a:path w="7337425" h="2847975">
                  <a:moveTo>
                    <a:pt x="7219181" y="2847599"/>
                  </a:moveTo>
                  <a:lnTo>
                    <a:pt x="117919" y="2847599"/>
                  </a:lnTo>
                  <a:lnTo>
                    <a:pt x="72019" y="2838333"/>
                  </a:lnTo>
                  <a:lnTo>
                    <a:pt x="34537" y="2813062"/>
                  </a:lnTo>
                  <a:lnTo>
                    <a:pt x="9266" y="2775580"/>
                  </a:lnTo>
                  <a:lnTo>
                    <a:pt x="0" y="2729680"/>
                  </a:lnTo>
                  <a:lnTo>
                    <a:pt x="0" y="117919"/>
                  </a:lnTo>
                  <a:lnTo>
                    <a:pt x="9266" y="72019"/>
                  </a:lnTo>
                  <a:lnTo>
                    <a:pt x="34537" y="34537"/>
                  </a:lnTo>
                  <a:lnTo>
                    <a:pt x="72019" y="9266"/>
                  </a:lnTo>
                  <a:lnTo>
                    <a:pt x="117919" y="0"/>
                  </a:lnTo>
                  <a:lnTo>
                    <a:pt x="7219181" y="0"/>
                  </a:lnTo>
                  <a:lnTo>
                    <a:pt x="7264306" y="8976"/>
                  </a:lnTo>
                  <a:lnTo>
                    <a:pt x="7302562" y="34537"/>
                  </a:lnTo>
                  <a:lnTo>
                    <a:pt x="7328123" y="72793"/>
                  </a:lnTo>
                  <a:lnTo>
                    <a:pt x="7337099" y="117919"/>
                  </a:lnTo>
                  <a:lnTo>
                    <a:pt x="7337099" y="2729680"/>
                  </a:lnTo>
                  <a:lnTo>
                    <a:pt x="7327833" y="2775580"/>
                  </a:lnTo>
                  <a:lnTo>
                    <a:pt x="7302562" y="2813062"/>
                  </a:lnTo>
                  <a:lnTo>
                    <a:pt x="7265080" y="2838333"/>
                  </a:lnTo>
                  <a:lnTo>
                    <a:pt x="7219181" y="2847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28887" y="3055627"/>
            <a:ext cx="3886200" cy="621324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1600" spc="50" dirty="0">
                <a:latin typeface="Trebuchet MS"/>
                <a:cs typeface="Trebuchet MS"/>
              </a:rPr>
              <a:t>Product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Teardown: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‘</a:t>
            </a:r>
            <a:r>
              <a:rPr lang="en-US" sz="1600" b="1" spc="-10" dirty="0">
                <a:latin typeface="Trebuchet MS"/>
                <a:cs typeface="Trebuchet MS"/>
              </a:rPr>
              <a:t>Amazon Returns’</a:t>
            </a:r>
          </a:p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lang="en-US" sz="1600" spc="-10" dirty="0">
                <a:latin typeface="Trebuchet MS"/>
                <a:cs typeface="Trebuchet MS"/>
              </a:rPr>
              <a:t>By Vidhu Jha</a:t>
            </a:r>
            <a:endParaRPr sz="1200" dirty="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8975" y="1361976"/>
            <a:ext cx="4586024" cy="192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724" y="2902862"/>
              <a:ext cx="427150" cy="427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78599" y="0"/>
              <a:ext cx="8165465" cy="5143500"/>
            </a:xfrm>
            <a:custGeom>
              <a:avLst/>
              <a:gdLst/>
              <a:ahLst/>
              <a:cxnLst/>
              <a:rect l="l" t="t" r="r" b="b"/>
              <a:pathLst>
                <a:path w="8165465" h="5143500">
                  <a:moveTo>
                    <a:pt x="8165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8165399" y="0"/>
                  </a:lnTo>
                  <a:lnTo>
                    <a:pt x="8165399" y="5143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689" y="2182645"/>
            <a:ext cx="7962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595959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595959"/>
                </a:solidFill>
                <a:latin typeface="Trebuchet MS"/>
                <a:cs typeface="Trebuchet MS"/>
              </a:rPr>
              <a:t>Journey</a:t>
            </a:r>
            <a:r>
              <a:rPr sz="1000" b="1" spc="-6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595959"/>
                </a:solidFill>
                <a:latin typeface="Trebuchet MS"/>
                <a:cs typeface="Trebuchet MS"/>
              </a:rPr>
              <a:t>Map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861" y="3327404"/>
            <a:ext cx="699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595959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595959"/>
                </a:solidFill>
                <a:latin typeface="Trebuchet MS"/>
                <a:cs typeface="Trebuchet MS"/>
              </a:rPr>
              <a:t>Experience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150" y="4059299"/>
            <a:ext cx="442299" cy="442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5464" y="4472149"/>
            <a:ext cx="468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855">
              <a:lnSpc>
                <a:spcPct val="100000"/>
              </a:lnSpc>
              <a:spcBef>
                <a:spcPts val="100"/>
              </a:spcBef>
            </a:pPr>
            <a:r>
              <a:rPr sz="1000" b="1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Key</a:t>
            </a:r>
            <a:r>
              <a:rPr sz="100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Metrics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48312" y="98737"/>
            <a:ext cx="7843520" cy="4879340"/>
            <a:chOff x="1148312" y="98737"/>
            <a:chExt cx="7843520" cy="487934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8312" y="98737"/>
              <a:ext cx="7843125" cy="48791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10225" y="1416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7415769" y="4755299"/>
                  </a:move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10225" y="1416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0" y="303530"/>
                  </a:move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close/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1935" y="1087402"/>
            <a:ext cx="575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462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Personas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280" y="815737"/>
            <a:ext cx="342048" cy="2654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08960"/>
            <a:ext cx="978600" cy="41142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8149" y="1752627"/>
            <a:ext cx="442299" cy="42097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130" dirty="0"/>
              <a:t> </a:t>
            </a:r>
            <a:r>
              <a:rPr spc="-10" dirty="0"/>
              <a:t>Metrics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1200699" y="706225"/>
            <a:ext cx="7497445" cy="3970020"/>
            <a:chOff x="1200699" y="706225"/>
            <a:chExt cx="7497445" cy="3970020"/>
          </a:xfrm>
        </p:grpSpPr>
        <p:sp>
          <p:nvSpPr>
            <p:cNvPr id="19" name="object 19"/>
            <p:cNvSpPr/>
            <p:nvPr/>
          </p:nvSpPr>
          <p:spPr>
            <a:xfrm>
              <a:off x="1210224" y="715750"/>
              <a:ext cx="1867535" cy="0"/>
            </a:xfrm>
            <a:custGeom>
              <a:avLst/>
              <a:gdLst/>
              <a:ahLst/>
              <a:cxnLst/>
              <a:rect l="l" t="t" r="r" b="b"/>
              <a:pathLst>
                <a:path w="1867535">
                  <a:moveTo>
                    <a:pt x="0" y="0"/>
                  </a:moveTo>
                  <a:lnTo>
                    <a:pt x="1867499" y="0"/>
                  </a:lnTo>
                </a:path>
              </a:pathLst>
            </a:custGeom>
            <a:ln w="19049">
              <a:solidFill>
                <a:srgbClr val="0100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8799" y="1019450"/>
              <a:ext cx="1655445" cy="3648710"/>
            </a:xfrm>
            <a:custGeom>
              <a:avLst/>
              <a:gdLst/>
              <a:ahLst/>
              <a:cxnLst/>
              <a:rect l="l" t="t" r="r" b="b"/>
              <a:pathLst>
                <a:path w="1655445" h="3648710">
                  <a:moveTo>
                    <a:pt x="1379244" y="3648599"/>
                  </a:moveTo>
                  <a:lnTo>
                    <a:pt x="275855" y="3648599"/>
                  </a:lnTo>
                  <a:lnTo>
                    <a:pt x="226270" y="3644155"/>
                  </a:lnTo>
                  <a:lnTo>
                    <a:pt x="179600" y="3631341"/>
                  </a:lnTo>
                  <a:lnTo>
                    <a:pt x="136625" y="3610937"/>
                  </a:lnTo>
                  <a:lnTo>
                    <a:pt x="98125" y="3583722"/>
                  </a:lnTo>
                  <a:lnTo>
                    <a:pt x="64877" y="3550474"/>
                  </a:lnTo>
                  <a:lnTo>
                    <a:pt x="37662" y="3511974"/>
                  </a:lnTo>
                  <a:lnTo>
                    <a:pt x="17258" y="3468999"/>
                  </a:lnTo>
                  <a:lnTo>
                    <a:pt x="4444" y="3422329"/>
                  </a:lnTo>
                  <a:lnTo>
                    <a:pt x="0" y="3372744"/>
                  </a:lnTo>
                  <a:lnTo>
                    <a:pt x="0" y="275855"/>
                  </a:lnTo>
                  <a:lnTo>
                    <a:pt x="4444" y="226270"/>
                  </a:lnTo>
                  <a:lnTo>
                    <a:pt x="17258" y="179600"/>
                  </a:lnTo>
                  <a:lnTo>
                    <a:pt x="37662" y="136625"/>
                  </a:lnTo>
                  <a:lnTo>
                    <a:pt x="64877" y="98125"/>
                  </a:lnTo>
                  <a:lnTo>
                    <a:pt x="98125" y="64877"/>
                  </a:lnTo>
                  <a:lnTo>
                    <a:pt x="136625" y="37662"/>
                  </a:lnTo>
                  <a:lnTo>
                    <a:pt x="179600" y="17258"/>
                  </a:lnTo>
                  <a:lnTo>
                    <a:pt x="226270" y="4444"/>
                  </a:lnTo>
                  <a:lnTo>
                    <a:pt x="275855" y="0"/>
                  </a:lnTo>
                  <a:lnTo>
                    <a:pt x="1379244" y="0"/>
                  </a:lnTo>
                  <a:lnTo>
                    <a:pt x="1433312" y="5349"/>
                  </a:lnTo>
                  <a:lnTo>
                    <a:pt x="1484809" y="20998"/>
                  </a:lnTo>
                  <a:lnTo>
                    <a:pt x="1532289" y="46346"/>
                  </a:lnTo>
                  <a:lnTo>
                    <a:pt x="1574303" y="80796"/>
                  </a:lnTo>
                  <a:lnTo>
                    <a:pt x="1608753" y="122810"/>
                  </a:lnTo>
                  <a:lnTo>
                    <a:pt x="1634101" y="170290"/>
                  </a:lnTo>
                  <a:lnTo>
                    <a:pt x="1649750" y="221787"/>
                  </a:lnTo>
                  <a:lnTo>
                    <a:pt x="1655099" y="275855"/>
                  </a:lnTo>
                  <a:lnTo>
                    <a:pt x="1655099" y="3372744"/>
                  </a:lnTo>
                  <a:lnTo>
                    <a:pt x="1650655" y="3422329"/>
                  </a:lnTo>
                  <a:lnTo>
                    <a:pt x="1637841" y="3468999"/>
                  </a:lnTo>
                  <a:lnTo>
                    <a:pt x="1617437" y="3511974"/>
                  </a:lnTo>
                  <a:lnTo>
                    <a:pt x="1590222" y="3550474"/>
                  </a:lnTo>
                  <a:lnTo>
                    <a:pt x="1556974" y="3583722"/>
                  </a:lnTo>
                  <a:lnTo>
                    <a:pt x="1518474" y="3610937"/>
                  </a:lnTo>
                  <a:lnTo>
                    <a:pt x="1475499" y="3631341"/>
                  </a:lnTo>
                  <a:lnTo>
                    <a:pt x="1428829" y="3644155"/>
                  </a:lnTo>
                  <a:lnTo>
                    <a:pt x="1379244" y="3648599"/>
                  </a:lnTo>
                  <a:close/>
                </a:path>
              </a:pathLst>
            </a:custGeom>
            <a:solidFill>
              <a:srgbClr val="23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0225" y="754299"/>
              <a:ext cx="805425" cy="90301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72612" y="1027328"/>
              <a:ext cx="3388995" cy="3648710"/>
            </a:xfrm>
            <a:custGeom>
              <a:avLst/>
              <a:gdLst/>
              <a:ahLst/>
              <a:cxnLst/>
              <a:rect l="l" t="t" r="r" b="b"/>
              <a:pathLst>
                <a:path w="3388995" h="3648710">
                  <a:moveTo>
                    <a:pt x="1655102" y="275856"/>
                  </a:moveTo>
                  <a:lnTo>
                    <a:pt x="1649755" y="221792"/>
                  </a:lnTo>
                  <a:lnTo>
                    <a:pt x="1634109" y="170294"/>
                  </a:lnTo>
                  <a:lnTo>
                    <a:pt x="1608759" y="122809"/>
                  </a:lnTo>
                  <a:lnTo>
                    <a:pt x="1574304" y="80797"/>
                  </a:lnTo>
                  <a:lnTo>
                    <a:pt x="1532293" y="46355"/>
                  </a:lnTo>
                  <a:lnTo>
                    <a:pt x="1484820" y="21005"/>
                  </a:lnTo>
                  <a:lnTo>
                    <a:pt x="1433322" y="5346"/>
                  </a:lnTo>
                  <a:lnTo>
                    <a:pt x="1379245" y="0"/>
                  </a:lnTo>
                  <a:lnTo>
                    <a:pt x="275856" y="0"/>
                  </a:lnTo>
                  <a:lnTo>
                    <a:pt x="226275" y="4445"/>
                  </a:lnTo>
                  <a:lnTo>
                    <a:pt x="179603" y="17259"/>
                  </a:lnTo>
                  <a:lnTo>
                    <a:pt x="136626" y="37668"/>
                  </a:lnTo>
                  <a:lnTo>
                    <a:pt x="98132" y="64884"/>
                  </a:lnTo>
                  <a:lnTo>
                    <a:pt x="64884" y="98132"/>
                  </a:lnTo>
                  <a:lnTo>
                    <a:pt x="37668" y="136626"/>
                  </a:lnTo>
                  <a:lnTo>
                    <a:pt x="17259" y="179603"/>
                  </a:lnTo>
                  <a:lnTo>
                    <a:pt x="4445" y="226275"/>
                  </a:lnTo>
                  <a:lnTo>
                    <a:pt x="0" y="275856"/>
                  </a:lnTo>
                  <a:lnTo>
                    <a:pt x="0" y="3372751"/>
                  </a:lnTo>
                  <a:lnTo>
                    <a:pt x="4445" y="3422332"/>
                  </a:lnTo>
                  <a:lnTo>
                    <a:pt x="17259" y="3469005"/>
                  </a:lnTo>
                  <a:lnTo>
                    <a:pt x="37668" y="3511981"/>
                  </a:lnTo>
                  <a:lnTo>
                    <a:pt x="64884" y="3550475"/>
                  </a:lnTo>
                  <a:lnTo>
                    <a:pt x="98132" y="3583724"/>
                  </a:lnTo>
                  <a:lnTo>
                    <a:pt x="136626" y="3610940"/>
                  </a:lnTo>
                  <a:lnTo>
                    <a:pt x="179603" y="3631349"/>
                  </a:lnTo>
                  <a:lnTo>
                    <a:pt x="226275" y="3644163"/>
                  </a:lnTo>
                  <a:lnTo>
                    <a:pt x="275856" y="3648608"/>
                  </a:lnTo>
                  <a:lnTo>
                    <a:pt x="1379245" y="3648608"/>
                  </a:lnTo>
                  <a:lnTo>
                    <a:pt x="1428838" y="3644163"/>
                  </a:lnTo>
                  <a:lnTo>
                    <a:pt x="1475511" y="3631349"/>
                  </a:lnTo>
                  <a:lnTo>
                    <a:pt x="1518475" y="3610940"/>
                  </a:lnTo>
                  <a:lnTo>
                    <a:pt x="1556981" y="3583724"/>
                  </a:lnTo>
                  <a:lnTo>
                    <a:pt x="1590230" y="3550475"/>
                  </a:lnTo>
                  <a:lnTo>
                    <a:pt x="1617446" y="3511981"/>
                  </a:lnTo>
                  <a:lnTo>
                    <a:pt x="1637842" y="3469005"/>
                  </a:lnTo>
                  <a:lnTo>
                    <a:pt x="1650657" y="3422332"/>
                  </a:lnTo>
                  <a:lnTo>
                    <a:pt x="1655102" y="3372751"/>
                  </a:lnTo>
                  <a:lnTo>
                    <a:pt x="1655102" y="275856"/>
                  </a:lnTo>
                  <a:close/>
                </a:path>
                <a:path w="3388995" h="3648710">
                  <a:moveTo>
                    <a:pt x="3388931" y="275856"/>
                  </a:moveTo>
                  <a:lnTo>
                    <a:pt x="3383584" y="221792"/>
                  </a:lnTo>
                  <a:lnTo>
                    <a:pt x="3367938" y="170294"/>
                  </a:lnTo>
                  <a:lnTo>
                    <a:pt x="3342589" y="122809"/>
                  </a:lnTo>
                  <a:lnTo>
                    <a:pt x="3308134" y="80797"/>
                  </a:lnTo>
                  <a:lnTo>
                    <a:pt x="3266122" y="46355"/>
                  </a:lnTo>
                  <a:lnTo>
                    <a:pt x="3218637" y="21005"/>
                  </a:lnTo>
                  <a:lnTo>
                    <a:pt x="3167138" y="5346"/>
                  </a:lnTo>
                  <a:lnTo>
                    <a:pt x="3113074" y="0"/>
                  </a:lnTo>
                  <a:lnTo>
                    <a:pt x="2009686" y="0"/>
                  </a:lnTo>
                  <a:lnTo>
                    <a:pt x="1960105" y="4445"/>
                  </a:lnTo>
                  <a:lnTo>
                    <a:pt x="1913432" y="17259"/>
                  </a:lnTo>
                  <a:lnTo>
                    <a:pt x="1870456" y="37668"/>
                  </a:lnTo>
                  <a:lnTo>
                    <a:pt x="1831962" y="64884"/>
                  </a:lnTo>
                  <a:lnTo>
                    <a:pt x="1798713" y="98132"/>
                  </a:lnTo>
                  <a:lnTo>
                    <a:pt x="1771497" y="136626"/>
                  </a:lnTo>
                  <a:lnTo>
                    <a:pt x="1751088" y="179603"/>
                  </a:lnTo>
                  <a:lnTo>
                    <a:pt x="1738274" y="226275"/>
                  </a:lnTo>
                  <a:lnTo>
                    <a:pt x="1733829" y="275856"/>
                  </a:lnTo>
                  <a:lnTo>
                    <a:pt x="1733829" y="3372751"/>
                  </a:lnTo>
                  <a:lnTo>
                    <a:pt x="1738274" y="3422332"/>
                  </a:lnTo>
                  <a:lnTo>
                    <a:pt x="1751088" y="3469005"/>
                  </a:lnTo>
                  <a:lnTo>
                    <a:pt x="1771497" y="3511981"/>
                  </a:lnTo>
                  <a:lnTo>
                    <a:pt x="1798713" y="3550475"/>
                  </a:lnTo>
                  <a:lnTo>
                    <a:pt x="1831962" y="3583724"/>
                  </a:lnTo>
                  <a:lnTo>
                    <a:pt x="1870456" y="3610940"/>
                  </a:lnTo>
                  <a:lnTo>
                    <a:pt x="1913432" y="3631349"/>
                  </a:lnTo>
                  <a:lnTo>
                    <a:pt x="1960105" y="3644163"/>
                  </a:lnTo>
                  <a:lnTo>
                    <a:pt x="2009686" y="3648608"/>
                  </a:lnTo>
                  <a:lnTo>
                    <a:pt x="3113074" y="3648608"/>
                  </a:lnTo>
                  <a:lnTo>
                    <a:pt x="3162655" y="3644163"/>
                  </a:lnTo>
                  <a:lnTo>
                    <a:pt x="3209328" y="3631349"/>
                  </a:lnTo>
                  <a:lnTo>
                    <a:pt x="3252305" y="3610940"/>
                  </a:lnTo>
                  <a:lnTo>
                    <a:pt x="3290811" y="3583724"/>
                  </a:lnTo>
                  <a:lnTo>
                    <a:pt x="3324047" y="3550475"/>
                  </a:lnTo>
                  <a:lnTo>
                    <a:pt x="3351263" y="3511981"/>
                  </a:lnTo>
                  <a:lnTo>
                    <a:pt x="3371672" y="3469005"/>
                  </a:lnTo>
                  <a:lnTo>
                    <a:pt x="3384486" y="3422332"/>
                  </a:lnTo>
                  <a:lnTo>
                    <a:pt x="3388931" y="3372751"/>
                  </a:lnTo>
                  <a:lnTo>
                    <a:pt x="3388931" y="275856"/>
                  </a:lnTo>
                  <a:close/>
                </a:path>
              </a:pathLst>
            </a:custGeom>
            <a:solidFill>
              <a:srgbClr val="23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01899" y="1058200"/>
              <a:ext cx="1991995" cy="2694305"/>
            </a:xfrm>
            <a:custGeom>
              <a:avLst/>
              <a:gdLst/>
              <a:ahLst/>
              <a:cxnLst/>
              <a:rect l="l" t="t" r="r" b="b"/>
              <a:pathLst>
                <a:path w="1991995" h="2694304">
                  <a:moveTo>
                    <a:pt x="1851125" y="2693999"/>
                  </a:moveTo>
                  <a:lnTo>
                    <a:pt x="140274" y="2693999"/>
                  </a:lnTo>
                  <a:lnTo>
                    <a:pt x="95936" y="2686848"/>
                  </a:lnTo>
                  <a:lnTo>
                    <a:pt x="57430" y="2666935"/>
                  </a:lnTo>
                  <a:lnTo>
                    <a:pt x="27064" y="2636569"/>
                  </a:lnTo>
                  <a:lnTo>
                    <a:pt x="7151" y="2598063"/>
                  </a:lnTo>
                  <a:lnTo>
                    <a:pt x="0" y="2553725"/>
                  </a:lnTo>
                  <a:lnTo>
                    <a:pt x="0" y="140274"/>
                  </a:lnTo>
                  <a:lnTo>
                    <a:pt x="7151" y="95936"/>
                  </a:lnTo>
                  <a:lnTo>
                    <a:pt x="27064" y="57430"/>
                  </a:lnTo>
                  <a:lnTo>
                    <a:pt x="57430" y="27064"/>
                  </a:lnTo>
                  <a:lnTo>
                    <a:pt x="95936" y="7151"/>
                  </a:lnTo>
                  <a:lnTo>
                    <a:pt x="140274" y="0"/>
                  </a:lnTo>
                  <a:lnTo>
                    <a:pt x="1851125" y="0"/>
                  </a:lnTo>
                  <a:lnTo>
                    <a:pt x="1904806" y="10677"/>
                  </a:lnTo>
                  <a:lnTo>
                    <a:pt x="1950314" y="41085"/>
                  </a:lnTo>
                  <a:lnTo>
                    <a:pt x="1980722" y="86593"/>
                  </a:lnTo>
                  <a:lnTo>
                    <a:pt x="1991399" y="140274"/>
                  </a:lnTo>
                  <a:lnTo>
                    <a:pt x="1991399" y="2553725"/>
                  </a:lnTo>
                  <a:lnTo>
                    <a:pt x="1984248" y="2598063"/>
                  </a:lnTo>
                  <a:lnTo>
                    <a:pt x="1964335" y="2636569"/>
                  </a:lnTo>
                  <a:lnTo>
                    <a:pt x="1933969" y="2666935"/>
                  </a:lnTo>
                  <a:lnTo>
                    <a:pt x="1895463" y="2686848"/>
                  </a:lnTo>
                  <a:lnTo>
                    <a:pt x="1851125" y="26939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01899" y="1058200"/>
              <a:ext cx="1991995" cy="2694305"/>
            </a:xfrm>
            <a:custGeom>
              <a:avLst/>
              <a:gdLst/>
              <a:ahLst/>
              <a:cxnLst/>
              <a:rect l="l" t="t" r="r" b="b"/>
              <a:pathLst>
                <a:path w="1991995" h="2694304">
                  <a:moveTo>
                    <a:pt x="0" y="140274"/>
                  </a:moveTo>
                  <a:lnTo>
                    <a:pt x="7151" y="95936"/>
                  </a:lnTo>
                  <a:lnTo>
                    <a:pt x="27064" y="57430"/>
                  </a:lnTo>
                  <a:lnTo>
                    <a:pt x="57430" y="27064"/>
                  </a:lnTo>
                  <a:lnTo>
                    <a:pt x="95936" y="7151"/>
                  </a:lnTo>
                  <a:lnTo>
                    <a:pt x="140274" y="0"/>
                  </a:lnTo>
                  <a:lnTo>
                    <a:pt x="1851125" y="0"/>
                  </a:lnTo>
                  <a:lnTo>
                    <a:pt x="1904806" y="10677"/>
                  </a:lnTo>
                  <a:lnTo>
                    <a:pt x="1950314" y="41085"/>
                  </a:lnTo>
                  <a:lnTo>
                    <a:pt x="1980722" y="86593"/>
                  </a:lnTo>
                  <a:lnTo>
                    <a:pt x="1991399" y="140274"/>
                  </a:lnTo>
                  <a:lnTo>
                    <a:pt x="1991399" y="2553725"/>
                  </a:lnTo>
                  <a:lnTo>
                    <a:pt x="1984248" y="2598063"/>
                  </a:lnTo>
                  <a:lnTo>
                    <a:pt x="1964335" y="2636569"/>
                  </a:lnTo>
                  <a:lnTo>
                    <a:pt x="1933969" y="2666935"/>
                  </a:lnTo>
                  <a:lnTo>
                    <a:pt x="1895463" y="2686848"/>
                  </a:lnTo>
                  <a:lnTo>
                    <a:pt x="1851125" y="2693999"/>
                  </a:lnTo>
                  <a:lnTo>
                    <a:pt x="140274" y="2693999"/>
                  </a:lnTo>
                  <a:lnTo>
                    <a:pt x="95936" y="2686848"/>
                  </a:lnTo>
                  <a:lnTo>
                    <a:pt x="57430" y="2666935"/>
                  </a:lnTo>
                  <a:lnTo>
                    <a:pt x="27064" y="2636569"/>
                  </a:lnTo>
                  <a:lnTo>
                    <a:pt x="7151" y="2598063"/>
                  </a:lnTo>
                  <a:lnTo>
                    <a:pt x="0" y="2553725"/>
                  </a:lnTo>
                  <a:lnTo>
                    <a:pt x="0" y="1402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850826" y="1251504"/>
            <a:ext cx="1685289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6120" marR="118110" indent="-5715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Metrics</a:t>
            </a:r>
            <a:r>
              <a:rPr sz="1200" b="1" spc="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to</a:t>
            </a:r>
            <a:r>
              <a:rPr sz="1200" b="1" spc="25" dirty="0"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FF9900"/>
                </a:solidFill>
                <a:latin typeface="Trebuchet MS"/>
                <a:cs typeface="Trebuchet MS"/>
              </a:rPr>
              <a:t>Look</a:t>
            </a:r>
            <a:r>
              <a:rPr sz="1200" b="1" spc="30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1200" b="1" spc="-25" dirty="0">
                <a:solidFill>
                  <a:srgbClr val="FF9900"/>
                </a:solidFill>
                <a:latin typeface="Trebuchet MS"/>
                <a:cs typeface="Trebuchet MS"/>
              </a:rPr>
              <a:t>Out </a:t>
            </a:r>
            <a:r>
              <a:rPr sz="1200" b="1" spc="-20" dirty="0">
                <a:solidFill>
                  <a:srgbClr val="FF9900"/>
                </a:solidFill>
                <a:latin typeface="Trebuchet MS"/>
                <a:cs typeface="Trebuchet MS"/>
              </a:rPr>
              <a:t>For!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  <a:spcBef>
                <a:spcPts val="690"/>
              </a:spcBef>
              <a:tabLst>
                <a:tab pos="502920" algn="l"/>
                <a:tab pos="1139190" algn="l"/>
                <a:tab pos="1567180" algn="l"/>
              </a:tabLst>
            </a:pPr>
            <a:r>
              <a:rPr sz="900" dirty="0">
                <a:latin typeface="Trebuchet MS"/>
                <a:cs typeface="Trebuchet MS"/>
              </a:rPr>
              <a:t>-</a:t>
            </a:r>
            <a:r>
              <a:rPr sz="900" spc="-10" dirty="0">
                <a:latin typeface="Trebuchet MS"/>
                <a:cs typeface="Trebuchet MS"/>
              </a:rPr>
              <a:t>Click</a:t>
            </a:r>
            <a:r>
              <a:rPr sz="900" dirty="0">
                <a:latin typeface="Trebuchet MS"/>
                <a:cs typeface="Trebuchet MS"/>
              </a:rPr>
              <a:t>	</a:t>
            </a:r>
            <a:r>
              <a:rPr sz="900" spc="-10" dirty="0">
                <a:latin typeface="Trebuchet MS"/>
                <a:cs typeface="Trebuchet MS"/>
              </a:rPr>
              <a:t>Through</a:t>
            </a:r>
            <a:r>
              <a:rPr sz="900" dirty="0">
                <a:latin typeface="Trebuchet MS"/>
                <a:cs typeface="Trebuchet MS"/>
              </a:rPr>
              <a:t>	</a:t>
            </a:r>
            <a:r>
              <a:rPr sz="900" spc="-20" dirty="0">
                <a:latin typeface="Trebuchet MS"/>
                <a:cs typeface="Trebuchet MS"/>
              </a:rPr>
              <a:t>Rate</a:t>
            </a:r>
            <a:r>
              <a:rPr sz="900" dirty="0">
                <a:latin typeface="Trebuchet MS"/>
                <a:cs typeface="Trebuchet MS"/>
              </a:rPr>
              <a:t>	</a:t>
            </a:r>
            <a:r>
              <a:rPr sz="900" spc="-25" dirty="0">
                <a:latin typeface="Trebuchet MS"/>
                <a:cs typeface="Trebuchet MS"/>
              </a:rPr>
              <a:t>of </a:t>
            </a:r>
            <a:r>
              <a:rPr sz="900" spc="10" dirty="0">
                <a:latin typeface="Trebuchet MS"/>
                <a:cs typeface="Trebuchet MS"/>
              </a:rPr>
              <a:t>Return/Replace</a:t>
            </a:r>
            <a:r>
              <a:rPr sz="900" spc="14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Button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50826" y="2178381"/>
            <a:ext cx="1685289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900" dirty="0">
                <a:latin typeface="Trebuchet MS"/>
                <a:cs typeface="Trebuchet MS"/>
              </a:rPr>
              <a:t>-Individual</a:t>
            </a:r>
            <a:r>
              <a:rPr sz="900" spc="24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Return</a:t>
            </a:r>
            <a:r>
              <a:rPr sz="900" spc="28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and</a:t>
            </a:r>
            <a:r>
              <a:rPr sz="900" spc="27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Refund </a:t>
            </a:r>
            <a:r>
              <a:rPr sz="900" dirty="0">
                <a:latin typeface="Trebuchet MS"/>
                <a:cs typeface="Trebuchet MS"/>
              </a:rPr>
              <a:t>Request</a:t>
            </a:r>
            <a:r>
              <a:rPr sz="900" spc="18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Metrics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50826" y="2651583"/>
            <a:ext cx="1687195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900" dirty="0">
                <a:latin typeface="Trebuchet MS"/>
                <a:cs typeface="Trebuchet MS"/>
              </a:rPr>
              <a:t>-Repeating</a:t>
            </a:r>
            <a:r>
              <a:rPr sz="900" spc="250" dirty="0">
                <a:latin typeface="Trebuchet MS"/>
                <a:cs typeface="Trebuchet MS"/>
              </a:rPr>
              <a:t>  </a:t>
            </a:r>
            <a:r>
              <a:rPr sz="900" dirty="0">
                <a:latin typeface="Trebuchet MS"/>
                <a:cs typeface="Trebuchet MS"/>
              </a:rPr>
              <a:t>Return</a:t>
            </a:r>
            <a:r>
              <a:rPr sz="900" spc="254" dirty="0">
                <a:latin typeface="Trebuchet MS"/>
                <a:cs typeface="Trebuchet MS"/>
              </a:rPr>
              <a:t>  </a:t>
            </a:r>
            <a:r>
              <a:rPr sz="900" spc="-10" dirty="0">
                <a:latin typeface="Trebuchet MS"/>
                <a:cs typeface="Trebuchet MS"/>
              </a:rPr>
              <a:t>Requests metric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50826" y="3124785"/>
            <a:ext cx="1687830" cy="4991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900" spc="10" dirty="0">
                <a:latin typeface="Trebuchet MS"/>
                <a:cs typeface="Trebuchet MS"/>
              </a:rPr>
              <a:t>-Returns</a:t>
            </a:r>
            <a:r>
              <a:rPr sz="900" spc="8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Acceptance</a:t>
            </a:r>
            <a:r>
              <a:rPr sz="900" spc="110" dirty="0">
                <a:latin typeface="Trebuchet MS"/>
                <a:cs typeface="Trebuchet MS"/>
              </a:rPr>
              <a:t> </a:t>
            </a:r>
            <a:r>
              <a:rPr sz="900" spc="10" dirty="0">
                <a:latin typeface="Trebuchet MS"/>
                <a:cs typeface="Trebuchet MS"/>
              </a:rPr>
              <a:t>Rates</a:t>
            </a:r>
            <a:r>
              <a:rPr sz="900" spc="114" dirty="0">
                <a:latin typeface="Trebuchet MS"/>
                <a:cs typeface="Trebuchet MS"/>
              </a:rPr>
              <a:t> </a:t>
            </a:r>
            <a:r>
              <a:rPr sz="900" spc="-25" dirty="0">
                <a:latin typeface="Trebuchet MS"/>
                <a:cs typeface="Trebuchet MS"/>
              </a:rPr>
              <a:t>(To </a:t>
            </a:r>
            <a:r>
              <a:rPr sz="900" dirty="0">
                <a:latin typeface="Trebuchet MS"/>
                <a:cs typeface="Trebuchet MS"/>
              </a:rPr>
              <a:t>keep</a:t>
            </a:r>
            <a:r>
              <a:rPr sz="900" spc="2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check</a:t>
            </a:r>
            <a:r>
              <a:rPr sz="900" spc="215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on</a:t>
            </a:r>
            <a:r>
              <a:rPr sz="900" spc="210" dirty="0">
                <a:latin typeface="Trebuchet MS"/>
                <a:cs typeface="Trebuchet MS"/>
              </a:rPr>
              <a:t> </a:t>
            </a:r>
            <a:r>
              <a:rPr sz="900" dirty="0">
                <a:latin typeface="Trebuchet MS"/>
                <a:cs typeface="Trebuchet MS"/>
              </a:rPr>
              <a:t>the</a:t>
            </a:r>
            <a:r>
              <a:rPr sz="900" spc="215" dirty="0">
                <a:latin typeface="Trebuchet MS"/>
                <a:cs typeface="Trebuchet MS"/>
              </a:rPr>
              <a:t> </a:t>
            </a:r>
            <a:r>
              <a:rPr sz="900" spc="-10" dirty="0">
                <a:latin typeface="Trebuchet MS"/>
                <a:cs typeface="Trebuchet MS"/>
              </a:rPr>
              <a:t>automated rejects)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53227" y="2968827"/>
            <a:ext cx="12268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900" b="1" spc="12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9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Trebuchet MS"/>
                <a:cs typeface="Trebuchet MS"/>
              </a:rPr>
              <a:t>Returns/Replace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Requests</a:t>
            </a:r>
            <a:r>
              <a:rPr sz="9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of Units</a:t>
            </a:r>
            <a:r>
              <a:rPr sz="9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900" b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Trebuchet MS"/>
                <a:cs typeface="Trebuchet MS"/>
              </a:rPr>
              <a:t>period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85754" y="1488987"/>
            <a:ext cx="11626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FFFFFF"/>
                </a:solidFill>
                <a:latin typeface="Trebuchet MS"/>
                <a:cs typeface="Trebuchet MS"/>
              </a:rPr>
              <a:t>North-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Star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Metric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35330" y="3904060"/>
            <a:ext cx="1269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Reduction</a:t>
            </a:r>
            <a:r>
              <a:rPr sz="800" spc="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in</a:t>
            </a:r>
            <a:r>
              <a:rPr sz="800" spc="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return</a:t>
            </a:r>
            <a:r>
              <a:rPr sz="800" spc="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orders </a:t>
            </a:r>
            <a:r>
              <a:rPr sz="800" spc="-20" dirty="0">
                <a:solidFill>
                  <a:srgbClr val="CCCCCC"/>
                </a:solidFill>
                <a:latin typeface="Trebuchet MS"/>
                <a:cs typeface="Trebuchet MS"/>
              </a:rPr>
              <a:t>for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 a</a:t>
            </a:r>
            <a:r>
              <a:rPr sz="800" spc="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particular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 category</a:t>
            </a:r>
            <a:r>
              <a:rPr sz="800" spc="-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25" dirty="0">
                <a:solidFill>
                  <a:srgbClr val="CCCCCC"/>
                </a:solidFill>
                <a:latin typeface="Trebuchet MS"/>
                <a:cs typeface="Trebuchet MS"/>
              </a:rPr>
              <a:t>or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time</a:t>
            </a:r>
            <a:r>
              <a:rPr sz="800" spc="-4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period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72900" y="1718849"/>
            <a:ext cx="1387475" cy="0"/>
          </a:xfrm>
          <a:custGeom>
            <a:avLst/>
            <a:gdLst/>
            <a:ahLst/>
            <a:cxnLst/>
            <a:rect l="l" t="t" r="r" b="b"/>
            <a:pathLst>
              <a:path w="1387475">
                <a:moveTo>
                  <a:pt x="0" y="0"/>
                </a:moveTo>
                <a:lnTo>
                  <a:pt x="1386899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57667" y="1488987"/>
            <a:ext cx="6858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L1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02946" y="1488987"/>
            <a:ext cx="6978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L2</a:t>
            </a:r>
            <a:r>
              <a:rPr sz="11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47733" y="2968827"/>
            <a:ext cx="130556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200660" indent="-635" algn="ctr">
              <a:lnSpc>
                <a:spcPct val="100000"/>
              </a:lnSpc>
              <a:spcBef>
                <a:spcPts val="100"/>
              </a:spcBef>
            </a:pPr>
            <a:r>
              <a:rPr sz="900" b="1" spc="65" dirty="0">
                <a:solidFill>
                  <a:srgbClr val="FFFFFF"/>
                </a:solidFill>
                <a:latin typeface="Trebuchet MS"/>
                <a:cs typeface="Trebuchet MS"/>
              </a:rPr>
              <a:t>NPS</a:t>
            </a:r>
            <a:r>
              <a:rPr sz="900" b="1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Scores</a:t>
            </a:r>
            <a:r>
              <a:rPr sz="90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CCCCCC"/>
                </a:solidFill>
                <a:latin typeface="Trebuchet MS"/>
                <a:cs typeface="Trebuchet MS"/>
              </a:rPr>
              <a:t>(Net </a:t>
            </a:r>
            <a:r>
              <a:rPr sz="900" b="1" dirty="0">
                <a:solidFill>
                  <a:srgbClr val="CCCCCC"/>
                </a:solidFill>
                <a:latin typeface="Trebuchet MS"/>
                <a:cs typeface="Trebuchet MS"/>
              </a:rPr>
              <a:t>Promoter</a:t>
            </a:r>
            <a:r>
              <a:rPr sz="900" b="1" spc="-2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900" b="1" spc="-10" dirty="0">
                <a:solidFill>
                  <a:srgbClr val="CCCCCC"/>
                </a:solidFill>
                <a:latin typeface="Trebuchet MS"/>
                <a:cs typeface="Trebuchet MS"/>
              </a:rPr>
              <a:t>Score)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endParaRPr sz="90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CSAT</a:t>
            </a:r>
            <a:r>
              <a:rPr sz="90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Scores</a:t>
            </a:r>
            <a:r>
              <a:rPr sz="9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10" dirty="0">
                <a:solidFill>
                  <a:srgbClr val="CCCCCC"/>
                </a:solidFill>
                <a:latin typeface="Trebuchet MS"/>
                <a:cs typeface="Trebuchet MS"/>
              </a:rPr>
              <a:t>(Customer </a:t>
            </a:r>
            <a:r>
              <a:rPr sz="900" b="1" dirty="0">
                <a:solidFill>
                  <a:srgbClr val="CCCCCC"/>
                </a:solidFill>
                <a:latin typeface="Trebuchet MS"/>
                <a:cs typeface="Trebuchet MS"/>
              </a:rPr>
              <a:t>Satisfaction</a:t>
            </a:r>
            <a:r>
              <a:rPr sz="900" b="1" spc="9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900" b="1" spc="-10" dirty="0">
                <a:solidFill>
                  <a:srgbClr val="CCCCCC"/>
                </a:solidFill>
                <a:latin typeface="Trebuchet MS"/>
                <a:cs typeface="Trebuchet MS"/>
              </a:rPr>
              <a:t>Score)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77348" y="3818498"/>
            <a:ext cx="1247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86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To</a:t>
            </a:r>
            <a:r>
              <a:rPr sz="800" spc="-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take the number</a:t>
            </a:r>
            <a:r>
              <a:rPr sz="800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25" dirty="0">
                <a:solidFill>
                  <a:srgbClr val="CCCCCC"/>
                </a:solidFill>
                <a:latin typeface="Trebuchet MS"/>
                <a:cs typeface="Trebuchet MS"/>
              </a:rPr>
              <a:t>of 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satisfied</a:t>
            </a:r>
            <a:r>
              <a:rPr sz="800" spc="114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customers</a:t>
            </a:r>
            <a:r>
              <a:rPr sz="800" spc="114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(those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who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 rated</a:t>
            </a:r>
            <a:r>
              <a:rPr sz="800" spc="-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4</a:t>
            </a:r>
            <a:r>
              <a:rPr sz="800" spc="-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or</a:t>
            </a:r>
            <a:r>
              <a:rPr sz="800" spc="-2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65" dirty="0">
                <a:solidFill>
                  <a:srgbClr val="CCCCCC"/>
                </a:solidFill>
                <a:latin typeface="Trebuchet MS"/>
                <a:cs typeface="Trebuchet MS"/>
              </a:rPr>
              <a:t>5),</a:t>
            </a:r>
            <a:r>
              <a:rPr sz="800" spc="-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25" dirty="0">
                <a:solidFill>
                  <a:srgbClr val="CCCCCC"/>
                </a:solidFill>
                <a:latin typeface="Trebuchet MS"/>
                <a:cs typeface="Trebuchet MS"/>
              </a:rPr>
              <a:t>and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divide</a:t>
            </a:r>
            <a:r>
              <a:rPr sz="800" spc="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them</a:t>
            </a:r>
            <a:r>
              <a:rPr sz="800" spc="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by</a:t>
            </a:r>
            <a:r>
              <a:rPr sz="800" spc="-2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the</a:t>
            </a:r>
            <a:r>
              <a:rPr sz="800" spc="1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CCCCCC"/>
                </a:solidFill>
                <a:latin typeface="Trebuchet MS"/>
                <a:cs typeface="Trebuchet MS"/>
              </a:rPr>
              <a:t>total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number</a:t>
            </a:r>
            <a:r>
              <a:rPr sz="800" spc="2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of</a:t>
            </a:r>
            <a:r>
              <a:rPr sz="800" spc="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responses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43522" y="3140177"/>
            <a:ext cx="141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195" marR="5080" indent="-151130">
              <a:lnSpc>
                <a:spcPct val="100000"/>
              </a:lnSpc>
              <a:spcBef>
                <a:spcPts val="100"/>
              </a:spcBef>
            </a:pPr>
            <a:r>
              <a:rPr sz="900" b="1" spc="12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9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customers</a:t>
            </a:r>
            <a:r>
              <a:rPr sz="9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opting</a:t>
            </a:r>
            <a:r>
              <a:rPr sz="9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9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Pay </a:t>
            </a:r>
            <a:r>
              <a:rPr sz="900" b="1" spc="-10" dirty="0">
                <a:solidFill>
                  <a:srgbClr val="FFFFFF"/>
                </a:solidFill>
                <a:latin typeface="Trebuchet MS"/>
                <a:cs typeface="Trebuchet MS"/>
              </a:rPr>
              <a:t>Refund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46195" y="3861598"/>
            <a:ext cx="11226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An</a:t>
            </a:r>
            <a:r>
              <a:rPr sz="800" spc="2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increase</a:t>
            </a:r>
            <a:r>
              <a:rPr sz="800" spc="2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CCCCCC"/>
                </a:solidFill>
                <a:latin typeface="Trebuchet MS"/>
                <a:cs typeface="Trebuchet MS"/>
              </a:rPr>
              <a:t>in</a:t>
            </a:r>
            <a:r>
              <a:rPr sz="800" spc="-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Amazon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Pay</a:t>
            </a:r>
            <a:r>
              <a:rPr sz="800" spc="3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Refund</a:t>
            </a:r>
            <a:r>
              <a:rPr sz="800" spc="6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preference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would</a:t>
            </a:r>
            <a:r>
              <a:rPr sz="800" spc="8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mean</a:t>
            </a:r>
            <a:r>
              <a:rPr sz="800" spc="90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CCCCCC"/>
                </a:solidFill>
                <a:latin typeface="Trebuchet MS"/>
                <a:cs typeface="Trebuchet MS"/>
              </a:rPr>
              <a:t>growth</a:t>
            </a:r>
            <a:r>
              <a:rPr sz="800" spc="85" dirty="0">
                <a:solidFill>
                  <a:srgbClr val="CCCCCC"/>
                </a:solidFill>
                <a:latin typeface="Trebuchet MS"/>
                <a:cs typeface="Trebuchet MS"/>
              </a:rPr>
              <a:t> </a:t>
            </a:r>
            <a:r>
              <a:rPr sz="800" spc="-25" dirty="0">
                <a:solidFill>
                  <a:srgbClr val="CCCCCC"/>
                </a:solidFill>
                <a:latin typeface="Trebuchet MS"/>
                <a:cs typeface="Trebuchet MS"/>
              </a:rPr>
              <a:t>for </a:t>
            </a:r>
            <a:r>
              <a:rPr sz="800" spc="-10" dirty="0">
                <a:solidFill>
                  <a:srgbClr val="CCCCCC"/>
                </a:solidFill>
                <a:latin typeface="Trebuchet MS"/>
                <a:cs typeface="Trebuchet MS"/>
              </a:rPr>
              <a:t>Amazon.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546987" y="1703762"/>
            <a:ext cx="4885690" cy="1744980"/>
            <a:chOff x="1546987" y="1703762"/>
            <a:chExt cx="4885690" cy="1744980"/>
          </a:xfrm>
        </p:grpSpPr>
        <p:sp>
          <p:nvSpPr>
            <p:cNvPr id="40" name="object 40"/>
            <p:cNvSpPr/>
            <p:nvPr/>
          </p:nvSpPr>
          <p:spPr>
            <a:xfrm>
              <a:off x="3306725" y="1708524"/>
              <a:ext cx="3121025" cy="4445"/>
            </a:xfrm>
            <a:custGeom>
              <a:avLst/>
              <a:gdLst/>
              <a:ahLst/>
              <a:cxnLst/>
              <a:rect l="l" t="t" r="r" b="b"/>
              <a:pathLst>
                <a:path w="3121025" h="4444">
                  <a:moveTo>
                    <a:pt x="0" y="0"/>
                  </a:moveTo>
                  <a:lnTo>
                    <a:pt x="1386899" y="0"/>
                  </a:lnTo>
                </a:path>
                <a:path w="3121025" h="4444">
                  <a:moveTo>
                    <a:pt x="1733824" y="3824"/>
                  </a:moveTo>
                  <a:lnTo>
                    <a:pt x="3120724" y="3824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5512" y="1838775"/>
              <a:ext cx="941674" cy="94167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551749" y="3443975"/>
              <a:ext cx="1429385" cy="0"/>
            </a:xfrm>
            <a:custGeom>
              <a:avLst/>
              <a:gdLst/>
              <a:ahLst/>
              <a:cxnLst/>
              <a:rect l="l" t="t" r="r" b="b"/>
              <a:pathLst>
                <a:path w="1429385">
                  <a:moveTo>
                    <a:pt x="0" y="0"/>
                  </a:moveTo>
                  <a:lnTo>
                    <a:pt x="1429199" y="0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661025" y="3469977"/>
            <a:ext cx="1238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935" marR="5080" indent="-229870">
              <a:lnSpc>
                <a:spcPct val="100000"/>
              </a:lnSpc>
              <a:spcBef>
                <a:spcPts val="100"/>
              </a:spcBef>
            </a:pPr>
            <a:r>
              <a:rPr sz="900" b="1" spc="120" dirty="0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sz="9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Delivered</a:t>
            </a:r>
            <a:r>
              <a:rPr sz="9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Units</a:t>
            </a:r>
            <a:r>
              <a:rPr sz="9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Trebuchet MS"/>
                <a:cs typeface="Trebuchet MS"/>
              </a:rPr>
              <a:t>period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111800" y="1783362"/>
            <a:ext cx="3256279" cy="1243965"/>
            <a:chOff x="3111800" y="1783362"/>
            <a:chExt cx="3256279" cy="1243965"/>
          </a:xfrm>
        </p:grpSpPr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1800" y="1866225"/>
              <a:ext cx="1776724" cy="6878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1825" y="2504546"/>
              <a:ext cx="1776724" cy="30334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4398" y="1783362"/>
              <a:ext cx="1243649" cy="1243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625"/>
            <a:ext cx="9144000" cy="5126144"/>
            <a:chOff x="0" y="17625"/>
            <a:chExt cx="9144000" cy="5126144"/>
          </a:xfrm>
        </p:grpSpPr>
        <p:sp>
          <p:nvSpPr>
            <p:cNvPr id="3" name="object 3"/>
            <p:cNvSpPr/>
            <p:nvPr/>
          </p:nvSpPr>
          <p:spPr>
            <a:xfrm>
              <a:off x="0" y="554624"/>
              <a:ext cx="9144000" cy="4589145"/>
            </a:xfrm>
            <a:custGeom>
              <a:avLst/>
              <a:gdLst/>
              <a:ahLst/>
              <a:cxnLst/>
              <a:rect l="l" t="t" r="r" b="b"/>
              <a:pathLst>
                <a:path w="9144000" h="4589145">
                  <a:moveTo>
                    <a:pt x="9143999" y="4588799"/>
                  </a:moveTo>
                  <a:lnTo>
                    <a:pt x="0" y="45887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588799"/>
                  </a:lnTo>
                  <a:close/>
                </a:path>
              </a:pathLst>
            </a:custGeom>
            <a:solidFill>
              <a:srgbClr val="EA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7625"/>
              <a:ext cx="9144000" cy="525145"/>
            </a:xfrm>
            <a:custGeom>
              <a:avLst/>
              <a:gdLst/>
              <a:ahLst/>
              <a:cxnLst/>
              <a:rect l="l" t="t" r="r" b="b"/>
              <a:pathLst>
                <a:path w="9144000" h="525145">
                  <a:moveTo>
                    <a:pt x="9143999" y="524999"/>
                  </a:moveTo>
                  <a:lnTo>
                    <a:pt x="0" y="524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524999"/>
                  </a:lnTo>
                  <a:close/>
                </a:path>
              </a:pathLst>
            </a:custGeom>
            <a:solidFill>
              <a:srgbClr val="23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7625"/>
              <a:ext cx="9144000" cy="525145"/>
            </a:xfrm>
            <a:custGeom>
              <a:avLst/>
              <a:gdLst/>
              <a:ahLst/>
              <a:cxnLst/>
              <a:rect l="l" t="t" r="r" b="b"/>
              <a:pathLst>
                <a:path w="9144000" h="525145">
                  <a:moveTo>
                    <a:pt x="0" y="0"/>
                  </a:moveTo>
                  <a:lnTo>
                    <a:pt x="9143999" y="0"/>
                  </a:lnTo>
                  <a:lnTo>
                    <a:pt x="9143999" y="524999"/>
                  </a:lnTo>
                  <a:lnTo>
                    <a:pt x="0" y="524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25" y="4123899"/>
              <a:ext cx="4800600" cy="8931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3274" y="4161999"/>
              <a:ext cx="4686300" cy="779145"/>
            </a:xfrm>
            <a:custGeom>
              <a:avLst/>
              <a:gdLst/>
              <a:ahLst/>
              <a:cxnLst/>
              <a:rect l="l" t="t" r="r" b="b"/>
              <a:pathLst>
                <a:path w="4686300" h="779145">
                  <a:moveTo>
                    <a:pt x="4658356" y="778799"/>
                  </a:moveTo>
                  <a:lnTo>
                    <a:pt x="27943" y="778799"/>
                  </a:lnTo>
                  <a:lnTo>
                    <a:pt x="17066" y="776604"/>
                  </a:lnTo>
                  <a:lnTo>
                    <a:pt x="8184" y="770615"/>
                  </a:lnTo>
                  <a:lnTo>
                    <a:pt x="2195" y="761733"/>
                  </a:lnTo>
                  <a:lnTo>
                    <a:pt x="0" y="750856"/>
                  </a:lnTo>
                  <a:lnTo>
                    <a:pt x="0" y="27943"/>
                  </a:lnTo>
                  <a:lnTo>
                    <a:pt x="2195" y="17066"/>
                  </a:lnTo>
                  <a:lnTo>
                    <a:pt x="8184" y="8184"/>
                  </a:lnTo>
                  <a:lnTo>
                    <a:pt x="17066" y="2195"/>
                  </a:lnTo>
                  <a:lnTo>
                    <a:pt x="27943" y="0"/>
                  </a:lnTo>
                  <a:lnTo>
                    <a:pt x="4665767" y="0"/>
                  </a:lnTo>
                  <a:lnTo>
                    <a:pt x="4672874" y="2944"/>
                  </a:lnTo>
                  <a:lnTo>
                    <a:pt x="4683355" y="13424"/>
                  </a:lnTo>
                  <a:lnTo>
                    <a:pt x="4686299" y="20532"/>
                  </a:lnTo>
                  <a:lnTo>
                    <a:pt x="4686299" y="750856"/>
                  </a:lnTo>
                  <a:lnTo>
                    <a:pt x="4684104" y="761733"/>
                  </a:lnTo>
                  <a:lnTo>
                    <a:pt x="4678115" y="770615"/>
                  </a:lnTo>
                  <a:lnTo>
                    <a:pt x="4669233" y="776604"/>
                  </a:lnTo>
                  <a:lnTo>
                    <a:pt x="4658356" y="778799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307" y="4291974"/>
              <a:ext cx="553390" cy="3721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3858" y="4299703"/>
              <a:ext cx="583070" cy="3566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119" y="4291974"/>
              <a:ext cx="553390" cy="3721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8856" y="4291974"/>
              <a:ext cx="553390" cy="3721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9070" y="4299703"/>
              <a:ext cx="583070" cy="3566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24282" y="4299703"/>
              <a:ext cx="583070" cy="356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93284" y="4661384"/>
            <a:ext cx="4540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30" dirty="0">
                <a:latin typeface="Trebuchet MS"/>
                <a:cs typeface="Trebuchet MS"/>
              </a:rPr>
              <a:t>1995-</a:t>
            </a:r>
            <a:r>
              <a:rPr sz="700" b="1" spc="-20" dirty="0">
                <a:latin typeface="Trebuchet MS"/>
                <a:cs typeface="Trebuchet MS"/>
              </a:rPr>
              <a:t>1997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1907" y="4661384"/>
            <a:ext cx="45656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35" dirty="0">
                <a:latin typeface="Trebuchet MS"/>
                <a:cs typeface="Trebuchet MS"/>
              </a:rPr>
              <a:t>1997-</a:t>
            </a:r>
            <a:r>
              <a:rPr sz="700" b="1" spc="-20" dirty="0">
                <a:latin typeface="Trebuchet MS"/>
                <a:cs typeface="Trebuchet MS"/>
              </a:rPr>
              <a:t>1998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98811" y="4661371"/>
            <a:ext cx="2254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20" dirty="0">
                <a:latin typeface="Trebuchet MS"/>
                <a:cs typeface="Trebuchet MS"/>
              </a:rPr>
              <a:t>1998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97855" y="4661371"/>
            <a:ext cx="2254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20" dirty="0">
                <a:latin typeface="Trebuchet MS"/>
                <a:cs typeface="Trebuchet MS"/>
              </a:rPr>
              <a:t>1998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82941" y="4661384"/>
            <a:ext cx="47561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latin typeface="Trebuchet MS"/>
                <a:cs typeface="Trebuchet MS"/>
              </a:rPr>
              <a:t>1998-</a:t>
            </a:r>
            <a:r>
              <a:rPr sz="700" b="1" spc="-20" dirty="0">
                <a:latin typeface="Trebuchet MS"/>
                <a:cs typeface="Trebuchet MS"/>
              </a:rPr>
              <a:t>2000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17095" y="4661384"/>
            <a:ext cx="5981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dirty="0">
                <a:latin typeface="Trebuchet MS"/>
                <a:cs typeface="Trebuchet MS"/>
              </a:rPr>
              <a:t>2000-</a:t>
            </a:r>
            <a:r>
              <a:rPr sz="700" b="1" spc="-10" dirty="0">
                <a:latin typeface="Trebuchet MS"/>
                <a:cs typeface="Trebuchet MS"/>
              </a:rPr>
              <a:t>Present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19775" y="845024"/>
            <a:ext cx="8765551" cy="4171976"/>
            <a:chOff x="319775" y="845024"/>
            <a:chExt cx="8765551" cy="4171976"/>
          </a:xfrm>
        </p:grpSpPr>
        <p:sp>
          <p:nvSpPr>
            <p:cNvPr id="23" name="object 23"/>
            <p:cNvSpPr/>
            <p:nvPr/>
          </p:nvSpPr>
          <p:spPr>
            <a:xfrm>
              <a:off x="806046" y="4490819"/>
              <a:ext cx="100965" cy="2540"/>
            </a:xfrm>
            <a:custGeom>
              <a:avLst/>
              <a:gdLst/>
              <a:ahLst/>
              <a:cxnLst/>
              <a:rect l="l" t="t" r="r" b="b"/>
              <a:pathLst>
                <a:path w="100965" h="2539">
                  <a:moveTo>
                    <a:pt x="0" y="0"/>
                  </a:moveTo>
                  <a:lnTo>
                    <a:pt x="100664" y="2296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6352" y="44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717" y="0"/>
                  </a:lnTo>
                  <a:lnTo>
                    <a:pt x="43572" y="16714"/>
                  </a:lnTo>
                  <a:lnTo>
                    <a:pt x="0" y="31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6352" y="44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572" y="16714"/>
                  </a:lnTo>
                  <a:lnTo>
                    <a:pt x="717" y="0"/>
                  </a:lnTo>
                  <a:lnTo>
                    <a:pt x="0" y="3145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04568" y="4490819"/>
              <a:ext cx="100965" cy="2540"/>
            </a:xfrm>
            <a:custGeom>
              <a:avLst/>
              <a:gdLst/>
              <a:ahLst/>
              <a:cxnLst/>
              <a:rect l="l" t="t" r="r" b="b"/>
              <a:pathLst>
                <a:path w="100965" h="2539">
                  <a:moveTo>
                    <a:pt x="0" y="0"/>
                  </a:moveTo>
                  <a:lnTo>
                    <a:pt x="100664" y="2296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04874" y="44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7"/>
                  </a:moveTo>
                  <a:lnTo>
                    <a:pt x="717" y="0"/>
                  </a:lnTo>
                  <a:lnTo>
                    <a:pt x="43572" y="16714"/>
                  </a:lnTo>
                  <a:lnTo>
                    <a:pt x="0" y="31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04874" y="44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7"/>
                  </a:moveTo>
                  <a:lnTo>
                    <a:pt x="43572" y="16714"/>
                  </a:lnTo>
                  <a:lnTo>
                    <a:pt x="717" y="0"/>
                  </a:lnTo>
                  <a:lnTo>
                    <a:pt x="0" y="3145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34192" y="4490819"/>
              <a:ext cx="100965" cy="2540"/>
            </a:xfrm>
            <a:custGeom>
              <a:avLst/>
              <a:gdLst/>
              <a:ahLst/>
              <a:cxnLst/>
              <a:rect l="l" t="t" r="r" b="b"/>
              <a:pathLst>
                <a:path w="100964" h="2539">
                  <a:moveTo>
                    <a:pt x="0" y="0"/>
                  </a:moveTo>
                  <a:lnTo>
                    <a:pt x="100664" y="2296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34498" y="44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7"/>
                  </a:moveTo>
                  <a:lnTo>
                    <a:pt x="717" y="0"/>
                  </a:lnTo>
                  <a:lnTo>
                    <a:pt x="43572" y="16714"/>
                  </a:lnTo>
                  <a:lnTo>
                    <a:pt x="0" y="31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34498" y="44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7"/>
                  </a:moveTo>
                  <a:lnTo>
                    <a:pt x="43572" y="16714"/>
                  </a:lnTo>
                  <a:lnTo>
                    <a:pt x="717" y="0"/>
                  </a:lnTo>
                  <a:lnTo>
                    <a:pt x="0" y="3145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44132" y="4490819"/>
              <a:ext cx="100965" cy="2540"/>
            </a:xfrm>
            <a:custGeom>
              <a:avLst/>
              <a:gdLst/>
              <a:ahLst/>
              <a:cxnLst/>
              <a:rect l="l" t="t" r="r" b="b"/>
              <a:pathLst>
                <a:path w="100964" h="2539">
                  <a:moveTo>
                    <a:pt x="0" y="0"/>
                  </a:moveTo>
                  <a:lnTo>
                    <a:pt x="100664" y="2296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44438" y="44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7"/>
                  </a:moveTo>
                  <a:lnTo>
                    <a:pt x="717" y="0"/>
                  </a:lnTo>
                  <a:lnTo>
                    <a:pt x="43572" y="16714"/>
                  </a:lnTo>
                  <a:lnTo>
                    <a:pt x="0" y="31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44438" y="44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7"/>
                  </a:moveTo>
                  <a:lnTo>
                    <a:pt x="43572" y="16714"/>
                  </a:lnTo>
                  <a:lnTo>
                    <a:pt x="717" y="0"/>
                  </a:lnTo>
                  <a:lnTo>
                    <a:pt x="0" y="3145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39350" y="4490819"/>
              <a:ext cx="100965" cy="2540"/>
            </a:xfrm>
            <a:custGeom>
              <a:avLst/>
              <a:gdLst/>
              <a:ahLst/>
              <a:cxnLst/>
              <a:rect l="l" t="t" r="r" b="b"/>
              <a:pathLst>
                <a:path w="100964" h="2539">
                  <a:moveTo>
                    <a:pt x="0" y="0"/>
                  </a:moveTo>
                  <a:lnTo>
                    <a:pt x="100664" y="2296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39656" y="44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7"/>
                  </a:moveTo>
                  <a:lnTo>
                    <a:pt x="717" y="0"/>
                  </a:lnTo>
                  <a:lnTo>
                    <a:pt x="43572" y="16714"/>
                  </a:lnTo>
                  <a:lnTo>
                    <a:pt x="0" y="31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39656" y="44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7"/>
                  </a:moveTo>
                  <a:lnTo>
                    <a:pt x="43572" y="16714"/>
                  </a:lnTo>
                  <a:lnTo>
                    <a:pt x="717" y="0"/>
                  </a:lnTo>
                  <a:lnTo>
                    <a:pt x="0" y="3145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3025" y="866825"/>
              <a:ext cx="4152300" cy="19356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0175" y="904924"/>
              <a:ext cx="4037999" cy="182129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765174" y="845024"/>
              <a:ext cx="5975350" cy="3215640"/>
            </a:xfrm>
            <a:custGeom>
              <a:avLst/>
              <a:gdLst/>
              <a:ahLst/>
              <a:cxnLst/>
              <a:rect l="l" t="t" r="r" b="b"/>
              <a:pathLst>
                <a:path w="5975350" h="3215640">
                  <a:moveTo>
                    <a:pt x="0" y="3215599"/>
                  </a:moveTo>
                  <a:lnTo>
                    <a:pt x="1462499" y="3215599"/>
                  </a:lnTo>
                </a:path>
                <a:path w="5975350" h="3215640">
                  <a:moveTo>
                    <a:pt x="4512749" y="0"/>
                  </a:moveTo>
                  <a:lnTo>
                    <a:pt x="5975249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33025" y="3120850"/>
              <a:ext cx="4152301" cy="18961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277924" y="3072575"/>
              <a:ext cx="1463040" cy="0"/>
            </a:xfrm>
            <a:custGeom>
              <a:avLst/>
              <a:gdLst/>
              <a:ahLst/>
              <a:cxnLst/>
              <a:rect l="l" t="t" r="r" b="b"/>
              <a:pathLst>
                <a:path w="1463040">
                  <a:moveTo>
                    <a:pt x="0" y="0"/>
                  </a:moveTo>
                  <a:lnTo>
                    <a:pt x="1462499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82899" y="2800175"/>
              <a:ext cx="0" cy="247650"/>
            </a:xfrm>
            <a:custGeom>
              <a:avLst/>
              <a:gdLst/>
              <a:ahLst/>
              <a:cxnLst/>
              <a:rect l="l" t="t" r="r" b="b"/>
              <a:pathLst>
                <a:path h="247650">
                  <a:moveTo>
                    <a:pt x="0" y="0"/>
                  </a:moveTo>
                  <a:lnTo>
                    <a:pt x="0" y="2470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67167" y="30472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67167" y="30472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65174" y="845024"/>
              <a:ext cx="1463040" cy="0"/>
            </a:xfrm>
            <a:custGeom>
              <a:avLst/>
              <a:gdLst/>
              <a:ahLst/>
              <a:cxnLst/>
              <a:rect l="l" t="t" r="r" b="b"/>
              <a:pathLst>
                <a:path w="1463039">
                  <a:moveTo>
                    <a:pt x="0" y="0"/>
                  </a:moveTo>
                  <a:lnTo>
                    <a:pt x="1462499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760524" y="2800175"/>
              <a:ext cx="0" cy="247650"/>
            </a:xfrm>
            <a:custGeom>
              <a:avLst/>
              <a:gdLst/>
              <a:ahLst/>
              <a:cxnLst/>
              <a:rect l="l" t="t" r="r" b="b"/>
              <a:pathLst>
                <a:path h="247650">
                  <a:moveTo>
                    <a:pt x="0" y="0"/>
                  </a:moveTo>
                  <a:lnTo>
                    <a:pt x="0" y="24704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44792" y="30472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744792" y="30472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9775" y="1670962"/>
              <a:ext cx="945899" cy="9458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775" y="2873312"/>
              <a:ext cx="945899" cy="931499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028039" y="3838157"/>
            <a:ext cx="9372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5" dirty="0">
                <a:latin typeface="Trebuchet MS"/>
                <a:cs typeface="Trebuchet MS"/>
              </a:rPr>
              <a:t>Logo</a:t>
            </a:r>
            <a:r>
              <a:rPr sz="1000" b="1" spc="-50" dirty="0">
                <a:latin typeface="Trebuchet MS"/>
                <a:cs typeface="Trebuchet MS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Evolution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12218" y="622557"/>
            <a:ext cx="13950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rebuchet MS"/>
                <a:cs typeface="Trebuchet MS"/>
              </a:rPr>
              <a:t>Amazon</a:t>
            </a:r>
            <a:r>
              <a:rPr sz="1000" b="1" spc="-10" dirty="0">
                <a:latin typeface="Trebuchet MS"/>
                <a:cs typeface="Trebuchet MS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Website:</a:t>
            </a:r>
            <a:r>
              <a:rPr sz="1000" b="1" spc="45" dirty="0">
                <a:latin typeface="Trebuchet MS"/>
                <a:cs typeface="Trebuchet MS"/>
              </a:rPr>
              <a:t> </a:t>
            </a:r>
            <a:r>
              <a:rPr sz="1000" b="1" spc="-20" dirty="0">
                <a:latin typeface="Trebuchet MS"/>
                <a:cs typeface="Trebuchet MS"/>
              </a:rPr>
              <a:t>1998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10314" y="2850107"/>
            <a:ext cx="139890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rebuchet MS"/>
                <a:cs typeface="Trebuchet MS"/>
              </a:rPr>
              <a:t>Amazon</a:t>
            </a:r>
            <a:r>
              <a:rPr sz="1000" b="1" spc="-10" dirty="0">
                <a:latin typeface="Trebuchet MS"/>
                <a:cs typeface="Trebuchet MS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Website:</a:t>
            </a:r>
            <a:r>
              <a:rPr sz="1000" b="1" spc="45" dirty="0">
                <a:latin typeface="Trebuchet MS"/>
                <a:cs typeface="Trebuchet MS"/>
              </a:rPr>
              <a:t> </a:t>
            </a:r>
            <a:r>
              <a:rPr sz="1000" b="1" spc="-20" dirty="0">
                <a:latin typeface="Trebuchet MS"/>
                <a:cs typeface="Trebuchet MS"/>
              </a:rPr>
              <a:t>202</a:t>
            </a:r>
            <a:r>
              <a:rPr lang="en-US" sz="1000" b="1" spc="-20" dirty="0">
                <a:latin typeface="Trebuchet MS"/>
                <a:cs typeface="Trebuchet MS"/>
              </a:rPr>
              <a:t>5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39909" y="622557"/>
            <a:ext cx="9137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Trebuchet MS"/>
                <a:cs typeface="Trebuchet MS"/>
              </a:rPr>
              <a:t>About</a:t>
            </a:r>
            <a:r>
              <a:rPr sz="1000" b="1" spc="25" dirty="0">
                <a:latin typeface="Trebuchet MS"/>
                <a:cs typeface="Trebuchet MS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Amazon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38593" y="2580938"/>
            <a:ext cx="29673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5080" indent="-290195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302260" algn="l"/>
              </a:tabLst>
            </a:pPr>
            <a:r>
              <a:rPr sz="800" dirty="0">
                <a:latin typeface="Trebuchet MS"/>
                <a:cs typeface="Trebuchet MS"/>
              </a:rPr>
              <a:t>Amazon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has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eliminated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over</a:t>
            </a:r>
            <a:r>
              <a:rPr sz="800" spc="-10" dirty="0">
                <a:latin typeface="Trebuchet MS"/>
                <a:cs typeface="Trebuchet MS"/>
              </a:rPr>
              <a:t> </a:t>
            </a:r>
            <a:r>
              <a:rPr sz="800" b="1" spc="-90" dirty="0">
                <a:latin typeface="Trebuchet MS"/>
                <a:cs typeface="Trebuchet MS"/>
              </a:rPr>
              <a:t>1</a:t>
            </a:r>
            <a:r>
              <a:rPr sz="800" b="1" spc="1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million</a:t>
            </a:r>
            <a:r>
              <a:rPr sz="800" b="1" spc="1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tons</a:t>
            </a:r>
            <a:r>
              <a:rPr sz="800" b="1" spc="2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of</a:t>
            </a:r>
            <a:r>
              <a:rPr sz="800" b="1" spc="-5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packaging </a:t>
            </a:r>
            <a:r>
              <a:rPr sz="800" b="1" dirty="0">
                <a:latin typeface="Trebuchet MS"/>
                <a:cs typeface="Trebuchet MS"/>
              </a:rPr>
              <a:t>material</a:t>
            </a:r>
            <a:r>
              <a:rPr sz="800" b="1" spc="3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since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2015.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638593" y="2946698"/>
            <a:ext cx="29972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5080" indent="-290195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302260" algn="l"/>
              </a:tabLst>
            </a:pPr>
            <a:r>
              <a:rPr sz="800" spc="10" dirty="0">
                <a:latin typeface="Trebuchet MS"/>
                <a:cs typeface="Trebuchet MS"/>
              </a:rPr>
              <a:t>Amazon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India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donates</a:t>
            </a:r>
            <a:r>
              <a:rPr sz="800" spc="20" dirty="0">
                <a:latin typeface="Trebuchet MS"/>
                <a:cs typeface="Trebuchet MS"/>
              </a:rPr>
              <a:t> </a:t>
            </a:r>
            <a:r>
              <a:rPr sz="800" b="1" spc="10" dirty="0">
                <a:latin typeface="Trebuchet MS"/>
                <a:cs typeface="Trebuchet MS"/>
              </a:rPr>
              <a:t>one</a:t>
            </a:r>
            <a:r>
              <a:rPr sz="800" b="1" spc="20" dirty="0">
                <a:latin typeface="Trebuchet MS"/>
                <a:cs typeface="Trebuchet MS"/>
              </a:rPr>
              <a:t> </a:t>
            </a:r>
            <a:r>
              <a:rPr sz="800" b="1" spc="10" dirty="0">
                <a:latin typeface="Trebuchet MS"/>
                <a:cs typeface="Trebuchet MS"/>
              </a:rPr>
              <a:t>lakh</a:t>
            </a:r>
            <a:r>
              <a:rPr sz="800" b="1" spc="35" dirty="0">
                <a:latin typeface="Trebuchet MS"/>
                <a:cs typeface="Trebuchet MS"/>
              </a:rPr>
              <a:t> </a:t>
            </a:r>
            <a:r>
              <a:rPr sz="800" spc="50" dirty="0">
                <a:latin typeface="Trebuchet MS"/>
                <a:cs typeface="Trebuchet MS"/>
              </a:rPr>
              <a:t>N95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masks,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40K</a:t>
            </a:r>
            <a:r>
              <a:rPr sz="800" spc="2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hygiene </a:t>
            </a:r>
            <a:r>
              <a:rPr sz="800" dirty="0">
                <a:latin typeface="Trebuchet MS"/>
                <a:cs typeface="Trebuchet MS"/>
              </a:rPr>
              <a:t>kits,</a:t>
            </a:r>
            <a:r>
              <a:rPr sz="800" spc="20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and</a:t>
            </a:r>
            <a:r>
              <a:rPr sz="800" spc="204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65K</a:t>
            </a:r>
            <a:r>
              <a:rPr sz="800" spc="20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PPE</a:t>
            </a:r>
            <a:r>
              <a:rPr sz="800" spc="20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204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frontline</a:t>
            </a:r>
            <a:r>
              <a:rPr sz="800" spc="204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health</a:t>
            </a:r>
            <a:r>
              <a:rPr sz="800" spc="190" dirty="0">
                <a:latin typeface="Trebuchet MS"/>
                <a:cs typeface="Trebuchet MS"/>
              </a:rPr>
              <a:t>  </a:t>
            </a:r>
            <a:r>
              <a:rPr sz="800" spc="-10" dirty="0">
                <a:latin typeface="Trebuchet MS"/>
                <a:cs typeface="Trebuchet MS"/>
              </a:rPr>
              <a:t>workers.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638593" y="3312458"/>
            <a:ext cx="3001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5080" indent="-290195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302260" algn="l"/>
              </a:tabLst>
            </a:pPr>
            <a:r>
              <a:rPr sz="800" dirty="0">
                <a:latin typeface="Trebuchet MS"/>
                <a:cs typeface="Trebuchet MS"/>
              </a:rPr>
              <a:t>Amazon</a:t>
            </a:r>
            <a:r>
              <a:rPr sz="800" spc="24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India</a:t>
            </a:r>
            <a:r>
              <a:rPr sz="800" spc="24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has</a:t>
            </a:r>
            <a:r>
              <a:rPr sz="800" spc="24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successfully</a:t>
            </a:r>
            <a:r>
              <a:rPr sz="800" spc="225" dirty="0">
                <a:latin typeface="Trebuchet MS"/>
                <a:cs typeface="Trebuchet MS"/>
              </a:rPr>
              <a:t>  </a:t>
            </a:r>
            <a:r>
              <a:rPr sz="800" b="1" dirty="0">
                <a:latin typeface="Trebuchet MS"/>
                <a:cs typeface="Trebuchet MS"/>
              </a:rPr>
              <a:t>eliminated</a:t>
            </a:r>
            <a:r>
              <a:rPr sz="800" b="1" spc="235" dirty="0">
                <a:latin typeface="Trebuchet MS"/>
                <a:cs typeface="Trebuchet MS"/>
              </a:rPr>
              <a:t>  </a:t>
            </a:r>
            <a:r>
              <a:rPr sz="800" spc="-20" dirty="0">
                <a:latin typeface="Trebuchet MS"/>
                <a:cs typeface="Trebuchet MS"/>
              </a:rPr>
              <a:t>100% </a:t>
            </a:r>
            <a:r>
              <a:rPr sz="800" dirty="0">
                <a:latin typeface="Trebuchet MS"/>
                <a:cs typeface="Trebuchet MS"/>
              </a:rPr>
              <a:t>single-use</a:t>
            </a:r>
            <a:r>
              <a:rPr sz="800" spc="4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plastic</a:t>
            </a:r>
            <a:r>
              <a:rPr sz="800" spc="4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in</a:t>
            </a:r>
            <a:r>
              <a:rPr sz="800" spc="4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packaging</a:t>
            </a:r>
            <a:r>
              <a:rPr sz="800" spc="44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across</a:t>
            </a:r>
            <a:r>
              <a:rPr sz="800" spc="4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its</a:t>
            </a:r>
            <a:r>
              <a:rPr sz="800" spc="44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Fulfilment Centres.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8739" y="2642168"/>
            <a:ext cx="4489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35" dirty="0">
                <a:solidFill>
                  <a:srgbClr val="595959"/>
                </a:solidFill>
                <a:latin typeface="Trebuchet MS"/>
                <a:cs typeface="Trebuchet MS"/>
              </a:rPr>
              <a:t>Jeﬀ</a:t>
            </a:r>
            <a:r>
              <a:rPr sz="700" b="1" spc="-3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700" b="1" spc="-10" dirty="0">
                <a:solidFill>
                  <a:srgbClr val="595959"/>
                </a:solidFill>
                <a:latin typeface="Trebuchet MS"/>
                <a:cs typeface="Trebuchet MS"/>
              </a:rPr>
              <a:t>Bezos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48616" y="3839681"/>
            <a:ext cx="4889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dirty="0">
                <a:solidFill>
                  <a:srgbClr val="595959"/>
                </a:solidFill>
                <a:latin typeface="Trebuchet MS"/>
                <a:cs typeface="Trebuchet MS"/>
              </a:rPr>
              <a:t>Andy</a:t>
            </a:r>
            <a:r>
              <a:rPr sz="700" b="1" spc="-10" dirty="0">
                <a:solidFill>
                  <a:srgbClr val="595959"/>
                </a:solidFill>
                <a:latin typeface="Trebuchet MS"/>
                <a:cs typeface="Trebuchet MS"/>
              </a:rPr>
              <a:t> Jassy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57937" y="895697"/>
            <a:ext cx="4280535" cy="160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800" spc="50" dirty="0">
                <a:latin typeface="Trebuchet MS"/>
                <a:cs typeface="Trebuchet MS"/>
              </a:rPr>
              <a:t>Based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on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sales</a:t>
            </a:r>
            <a:r>
              <a:rPr sz="800" b="1" spc="4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and</a:t>
            </a:r>
            <a:r>
              <a:rPr sz="800" b="1" spc="4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market</a:t>
            </a:r>
            <a:r>
              <a:rPr sz="800" b="1" spc="10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value,</a:t>
            </a:r>
            <a:r>
              <a:rPr sz="800" b="1" spc="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Amazon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is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2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world's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largest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online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retailer.</a:t>
            </a:r>
            <a:r>
              <a:rPr sz="800" spc="2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This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online </a:t>
            </a:r>
            <a:r>
              <a:rPr sz="800" dirty="0">
                <a:latin typeface="Trebuchet MS"/>
                <a:cs typeface="Trebuchet MS"/>
              </a:rPr>
              <a:t>business</a:t>
            </a:r>
            <a:r>
              <a:rPr sz="800" spc="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has</a:t>
            </a:r>
            <a:r>
              <a:rPr sz="800" spc="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changed</a:t>
            </a:r>
            <a:r>
              <a:rPr sz="800" spc="8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way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people</a:t>
            </a:r>
            <a:r>
              <a:rPr sz="800" spc="80" dirty="0">
                <a:latin typeface="Trebuchet MS"/>
                <a:cs typeface="Trebuchet MS"/>
              </a:rPr>
              <a:t> </a:t>
            </a:r>
            <a:r>
              <a:rPr sz="800" spc="50" dirty="0">
                <a:latin typeface="Trebuchet MS"/>
                <a:cs typeface="Trebuchet MS"/>
              </a:rPr>
              <a:t>do</a:t>
            </a:r>
            <a:r>
              <a:rPr sz="800" spc="8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business</a:t>
            </a:r>
            <a:r>
              <a:rPr sz="800" spc="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all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over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world.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b="1" spc="-40" dirty="0">
                <a:latin typeface="Trebuchet MS"/>
                <a:cs typeface="Trebuchet MS"/>
              </a:rPr>
              <a:t>Jeff</a:t>
            </a:r>
            <a:r>
              <a:rPr sz="800" b="1" spc="4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Bezos</a:t>
            </a:r>
            <a:r>
              <a:rPr sz="800" b="1" spc="6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founded </a:t>
            </a:r>
            <a:r>
              <a:rPr sz="800" dirty="0">
                <a:latin typeface="Trebuchet MS"/>
                <a:cs typeface="Trebuchet MS"/>
              </a:rPr>
              <a:t>Amazon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on</a:t>
            </a:r>
            <a:r>
              <a:rPr sz="800" spc="2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July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spc="-70" dirty="0">
                <a:latin typeface="Trebuchet MS"/>
                <a:cs typeface="Trebuchet MS"/>
              </a:rPr>
              <a:t>5,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1994,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in</a:t>
            </a:r>
            <a:r>
              <a:rPr sz="800" spc="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Washington,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D.C.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He</a:t>
            </a:r>
            <a:r>
              <a:rPr sz="800" spc="1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was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company's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55" dirty="0">
                <a:latin typeface="Trebuchet MS"/>
                <a:cs typeface="Trebuchet MS"/>
              </a:rPr>
              <a:t>CEO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until</a:t>
            </a:r>
            <a:r>
              <a:rPr sz="800" spc="-1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July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spc="-30" dirty="0">
                <a:latin typeface="Trebuchet MS"/>
                <a:cs typeface="Trebuchet MS"/>
              </a:rPr>
              <a:t>2021.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On </a:t>
            </a:r>
            <a:r>
              <a:rPr sz="800" dirty="0">
                <a:latin typeface="Trebuchet MS"/>
                <a:cs typeface="Trebuchet MS"/>
              </a:rPr>
              <a:t>July</a:t>
            </a:r>
            <a:r>
              <a:rPr sz="800" spc="10" dirty="0">
                <a:latin typeface="Trebuchet MS"/>
                <a:cs typeface="Trebuchet MS"/>
              </a:rPr>
              <a:t> </a:t>
            </a:r>
            <a:r>
              <a:rPr sz="800" spc="-70" dirty="0">
                <a:latin typeface="Trebuchet MS"/>
                <a:cs typeface="Trebuchet MS"/>
              </a:rPr>
              <a:t>5,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2021,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Andy</a:t>
            </a:r>
            <a:r>
              <a:rPr sz="800" b="1" spc="-3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Jassy</a:t>
            </a:r>
            <a:r>
              <a:rPr sz="800" b="1" spc="-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was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appointed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President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and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spc="55" dirty="0">
                <a:latin typeface="Trebuchet MS"/>
                <a:cs typeface="Trebuchet MS"/>
              </a:rPr>
              <a:t>CEO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of</a:t>
            </a:r>
            <a:r>
              <a:rPr sz="800" spc="-2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Amazon.</a:t>
            </a:r>
            <a:endParaRPr sz="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800" dirty="0">
              <a:latin typeface="Trebuchet MS"/>
              <a:cs typeface="Trebuchet MS"/>
            </a:endParaRPr>
          </a:p>
          <a:p>
            <a:pPr marL="215900" algn="ctr">
              <a:lnSpc>
                <a:spcPct val="100000"/>
              </a:lnSpc>
            </a:pPr>
            <a:r>
              <a:rPr sz="1000" b="1" dirty="0">
                <a:latin typeface="Trebuchet MS"/>
                <a:cs typeface="Trebuchet MS"/>
              </a:rPr>
              <a:t>Facts</a:t>
            </a:r>
            <a:r>
              <a:rPr sz="1000" b="1" spc="30" dirty="0">
                <a:latin typeface="Trebuchet MS"/>
                <a:cs typeface="Trebuchet MS"/>
              </a:rPr>
              <a:t> </a:t>
            </a:r>
            <a:r>
              <a:rPr sz="1000" b="1" dirty="0">
                <a:latin typeface="Trebuchet MS"/>
                <a:cs typeface="Trebuchet MS"/>
              </a:rPr>
              <a:t>about</a:t>
            </a:r>
            <a:r>
              <a:rPr sz="1000" b="1" spc="-10" dirty="0">
                <a:latin typeface="Trebuchet MS"/>
                <a:cs typeface="Trebuchet MS"/>
              </a:rPr>
              <a:t> Amazon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000" dirty="0">
              <a:latin typeface="Trebuchet MS"/>
              <a:cs typeface="Trebuchet MS"/>
            </a:endParaRPr>
          </a:p>
          <a:p>
            <a:pPr marL="1583055" indent="-290195">
              <a:lnSpc>
                <a:spcPct val="100000"/>
              </a:lnSpc>
              <a:buFont typeface="Microsoft Sans Serif"/>
              <a:buChar char="●"/>
              <a:tabLst>
                <a:tab pos="1583055" algn="l"/>
              </a:tabLst>
            </a:pPr>
            <a:r>
              <a:rPr sz="800" dirty="0">
                <a:latin typeface="Trebuchet MS"/>
                <a:cs typeface="Trebuchet MS"/>
              </a:rPr>
              <a:t>Amazon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plans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create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one</a:t>
            </a:r>
            <a:r>
              <a:rPr sz="800" b="1" spc="2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million</a:t>
            </a:r>
            <a:r>
              <a:rPr sz="800" b="1" spc="2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jobs</a:t>
            </a:r>
            <a:r>
              <a:rPr sz="800" b="1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in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India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by</a:t>
            </a:r>
            <a:r>
              <a:rPr sz="800" spc="10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2025</a:t>
            </a:r>
            <a:endParaRPr sz="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icrosoft Sans Serif"/>
              <a:buChar char="●"/>
            </a:pPr>
            <a:endParaRPr sz="800" dirty="0">
              <a:latin typeface="Trebuchet MS"/>
              <a:cs typeface="Trebuchet MS"/>
            </a:endParaRPr>
          </a:p>
          <a:p>
            <a:pPr marL="1583055" marR="24130" indent="-290195">
              <a:lnSpc>
                <a:spcPct val="100000"/>
              </a:lnSpc>
              <a:spcBef>
                <a:spcPts val="5"/>
              </a:spcBef>
              <a:buFont typeface="Microsoft Sans Serif"/>
              <a:buChar char="●"/>
              <a:tabLst>
                <a:tab pos="1583055" algn="l"/>
              </a:tabLst>
            </a:pPr>
            <a:r>
              <a:rPr sz="800" dirty="0">
                <a:latin typeface="Trebuchet MS"/>
                <a:cs typeface="Trebuchet MS"/>
              </a:rPr>
              <a:t>Amazon</a:t>
            </a:r>
            <a:r>
              <a:rPr sz="800" spc="1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India</a:t>
            </a:r>
            <a:r>
              <a:rPr sz="800" spc="114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will</a:t>
            </a:r>
            <a:r>
              <a:rPr sz="800" spc="1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have</a:t>
            </a:r>
            <a:r>
              <a:rPr sz="800" spc="130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10,000</a:t>
            </a:r>
            <a:r>
              <a:rPr sz="800" b="1" spc="12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electric</a:t>
            </a:r>
            <a:r>
              <a:rPr sz="800" b="1" spc="10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vehicles</a:t>
            </a:r>
            <a:r>
              <a:rPr sz="800" b="1" spc="1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in</a:t>
            </a:r>
            <a:r>
              <a:rPr sz="800" spc="135" dirty="0">
                <a:latin typeface="Trebuchet MS"/>
                <a:cs typeface="Trebuchet MS"/>
              </a:rPr>
              <a:t> </a:t>
            </a:r>
            <a:r>
              <a:rPr lang="en-US" sz="800" spc="-25" dirty="0">
                <a:latin typeface="Trebuchet MS"/>
                <a:cs typeface="Trebuchet MS"/>
              </a:rPr>
              <a:t>its</a:t>
            </a:r>
            <a:r>
              <a:rPr sz="800" spc="-2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delivery</a:t>
            </a:r>
            <a:r>
              <a:rPr sz="800" spc="-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ﬂeet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by</a:t>
            </a:r>
            <a:r>
              <a:rPr sz="800" spc="-2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2025.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874599" y="1842512"/>
            <a:ext cx="1463040" cy="0"/>
          </a:xfrm>
          <a:custGeom>
            <a:avLst/>
            <a:gdLst/>
            <a:ahLst/>
            <a:cxnLst/>
            <a:rect l="l" t="t" r="r" b="b"/>
            <a:pathLst>
              <a:path w="1463039">
                <a:moveTo>
                  <a:pt x="0" y="0"/>
                </a:moveTo>
                <a:lnTo>
                  <a:pt x="14624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80B799D-972C-79D7-DAF9-5E9FDA43B3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86758" y="3150069"/>
            <a:ext cx="4041416" cy="18376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724" y="2902862"/>
              <a:ext cx="427150" cy="427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78599" y="0"/>
              <a:ext cx="8165465" cy="5143500"/>
            </a:xfrm>
            <a:custGeom>
              <a:avLst/>
              <a:gdLst/>
              <a:ahLst/>
              <a:cxnLst/>
              <a:rect l="l" t="t" r="r" b="b"/>
              <a:pathLst>
                <a:path w="8165465" h="5143500">
                  <a:moveTo>
                    <a:pt x="8165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8165399" y="0"/>
                  </a:lnTo>
                  <a:lnTo>
                    <a:pt x="8165399" y="5143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689" y="2182645"/>
            <a:ext cx="7962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Journey</a:t>
            </a:r>
            <a:r>
              <a:rPr sz="1000" b="1" spc="-60" dirty="0">
                <a:solidFill>
                  <a:srgbClr val="656C78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656C78"/>
                </a:solidFill>
                <a:latin typeface="Trebuchet MS"/>
                <a:cs typeface="Trebuchet MS"/>
              </a:rPr>
              <a:t>Map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861" y="3327404"/>
            <a:ext cx="699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Experience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150" y="4059299"/>
            <a:ext cx="442299" cy="442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5464" y="4472149"/>
            <a:ext cx="468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855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656C78"/>
                </a:solidFill>
                <a:latin typeface="Trebuchet MS"/>
                <a:cs typeface="Trebuchet MS"/>
              </a:rPr>
              <a:t>Key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Metrics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53075" y="103399"/>
            <a:ext cx="7833995" cy="4869815"/>
            <a:chOff x="1153075" y="103399"/>
            <a:chExt cx="7833995" cy="486981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3075" y="103399"/>
              <a:ext cx="7833600" cy="4869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225" y="141499"/>
              <a:ext cx="7719299" cy="47552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1935" y="1087402"/>
            <a:ext cx="575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4620">
              <a:lnSpc>
                <a:spcPct val="100000"/>
              </a:lnSpc>
              <a:spcBef>
                <a:spcPts val="100"/>
              </a:spcBef>
            </a:pPr>
            <a:r>
              <a:rPr sz="10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User</a:t>
            </a: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Personas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8280" y="815737"/>
            <a:ext cx="342048" cy="2654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08960"/>
            <a:ext cx="978600" cy="41142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8149" y="1752627"/>
            <a:ext cx="442299" cy="420971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User</a:t>
            </a:r>
            <a:r>
              <a:rPr spc="2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Personas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200699" y="737300"/>
            <a:ext cx="4445635" cy="3202940"/>
            <a:chOff x="1200699" y="737300"/>
            <a:chExt cx="4445635" cy="3202940"/>
          </a:xfrm>
        </p:grpSpPr>
        <p:sp>
          <p:nvSpPr>
            <p:cNvPr id="18" name="object 18"/>
            <p:cNvSpPr/>
            <p:nvPr/>
          </p:nvSpPr>
          <p:spPr>
            <a:xfrm>
              <a:off x="1210224" y="746825"/>
              <a:ext cx="2087245" cy="0"/>
            </a:xfrm>
            <a:custGeom>
              <a:avLst/>
              <a:gdLst/>
              <a:ahLst/>
              <a:cxnLst/>
              <a:rect l="l" t="t" r="r" b="b"/>
              <a:pathLst>
                <a:path w="2087245">
                  <a:moveTo>
                    <a:pt x="0" y="0"/>
                  </a:moveTo>
                  <a:lnTo>
                    <a:pt x="2086799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55404" y="912654"/>
              <a:ext cx="2490470" cy="3027045"/>
            </a:xfrm>
            <a:custGeom>
              <a:avLst/>
              <a:gdLst/>
              <a:ahLst/>
              <a:cxnLst/>
              <a:rect l="l" t="t" r="r" b="b"/>
              <a:pathLst>
                <a:path w="2490470" h="3027045">
                  <a:moveTo>
                    <a:pt x="20" y="20"/>
                  </a:moveTo>
                  <a:lnTo>
                    <a:pt x="2490320" y="20"/>
                  </a:lnTo>
                  <a:lnTo>
                    <a:pt x="2490320" y="3027020"/>
                  </a:lnTo>
                  <a:lnTo>
                    <a:pt x="20" y="3027020"/>
                  </a:lnTo>
                  <a:lnTo>
                    <a:pt x="20" y="2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254574" y="969275"/>
            <a:ext cx="966469" cy="187325"/>
            <a:chOff x="3254574" y="969275"/>
            <a:chExt cx="966469" cy="187325"/>
          </a:xfrm>
        </p:grpSpPr>
        <p:sp>
          <p:nvSpPr>
            <p:cNvPr id="22" name="object 22"/>
            <p:cNvSpPr/>
            <p:nvPr/>
          </p:nvSpPr>
          <p:spPr>
            <a:xfrm>
              <a:off x="3254574" y="969275"/>
              <a:ext cx="942975" cy="134620"/>
            </a:xfrm>
            <a:custGeom>
              <a:avLst/>
              <a:gdLst/>
              <a:ahLst/>
              <a:cxnLst/>
              <a:rect l="l" t="t" r="r" b="b"/>
              <a:pathLst>
                <a:path w="942975" h="134619">
                  <a:moveTo>
                    <a:pt x="875549" y="134099"/>
                  </a:moveTo>
                  <a:lnTo>
                    <a:pt x="0" y="134099"/>
                  </a:lnTo>
                  <a:lnTo>
                    <a:pt x="0" y="0"/>
                  </a:lnTo>
                  <a:lnTo>
                    <a:pt x="875549" y="0"/>
                  </a:lnTo>
                  <a:lnTo>
                    <a:pt x="942599" y="67049"/>
                  </a:lnTo>
                  <a:lnTo>
                    <a:pt x="875549" y="134099"/>
                  </a:lnTo>
                  <a:close/>
                </a:path>
              </a:pathLst>
            </a:custGeom>
            <a:solidFill>
              <a:srgbClr val="232F3E">
                <a:alpha val="684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77926" y="1021984"/>
              <a:ext cx="942975" cy="134620"/>
            </a:xfrm>
            <a:custGeom>
              <a:avLst/>
              <a:gdLst/>
              <a:ahLst/>
              <a:cxnLst/>
              <a:rect l="l" t="t" r="r" b="b"/>
              <a:pathLst>
                <a:path w="942975" h="134619">
                  <a:moveTo>
                    <a:pt x="875549" y="134099"/>
                  </a:moveTo>
                  <a:lnTo>
                    <a:pt x="0" y="134099"/>
                  </a:lnTo>
                  <a:lnTo>
                    <a:pt x="0" y="0"/>
                  </a:lnTo>
                  <a:lnTo>
                    <a:pt x="875549" y="0"/>
                  </a:lnTo>
                  <a:lnTo>
                    <a:pt x="942599" y="67049"/>
                  </a:lnTo>
                  <a:lnTo>
                    <a:pt x="875549" y="13409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327599" y="1012244"/>
            <a:ext cx="76263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dirty="0">
                <a:latin typeface="Trebuchet MS"/>
                <a:cs typeface="Trebuchet MS"/>
              </a:rPr>
              <a:t>Sarah,</a:t>
            </a:r>
            <a:r>
              <a:rPr sz="700" b="1" spc="-50" dirty="0">
                <a:latin typeface="Trebuchet MS"/>
                <a:cs typeface="Trebuchet MS"/>
              </a:rPr>
              <a:t> </a:t>
            </a:r>
            <a:r>
              <a:rPr sz="700" spc="-20" dirty="0">
                <a:latin typeface="Trebuchet MS"/>
                <a:cs typeface="Trebuchet MS"/>
              </a:rPr>
              <a:t>29,</a:t>
            </a:r>
            <a:r>
              <a:rPr sz="700" spc="-35" dirty="0">
                <a:latin typeface="Trebuchet MS"/>
                <a:cs typeface="Trebuchet MS"/>
              </a:rPr>
              <a:t> </a:t>
            </a:r>
            <a:r>
              <a:rPr sz="700" spc="-10" dirty="0">
                <a:latin typeface="Trebuchet MS"/>
                <a:cs typeface="Trebuchet MS"/>
              </a:rPr>
              <a:t>Female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29974" y="1269810"/>
            <a:ext cx="114935" cy="84455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600" b="1" spc="10" dirty="0">
                <a:latin typeface="Trebuchet MS"/>
                <a:cs typeface="Trebuchet MS"/>
              </a:rPr>
              <a:t>CORE</a:t>
            </a:r>
            <a:r>
              <a:rPr sz="600" b="1" spc="25" dirty="0">
                <a:latin typeface="Trebuchet MS"/>
                <a:cs typeface="Trebuchet MS"/>
              </a:rPr>
              <a:t> </a:t>
            </a:r>
            <a:r>
              <a:rPr sz="600" b="1" spc="10" dirty="0">
                <a:latin typeface="Trebuchet MS"/>
                <a:cs typeface="Trebuchet MS"/>
              </a:rPr>
              <a:t>NEEDS</a:t>
            </a:r>
            <a:r>
              <a:rPr sz="600" b="1" spc="30" dirty="0">
                <a:latin typeface="Trebuchet MS"/>
                <a:cs typeface="Trebuchet MS"/>
              </a:rPr>
              <a:t> </a:t>
            </a:r>
            <a:r>
              <a:rPr sz="600" b="1" dirty="0">
                <a:latin typeface="Trebuchet MS"/>
                <a:cs typeface="Trebuchet MS"/>
              </a:rPr>
              <a:t>&amp;</a:t>
            </a:r>
            <a:r>
              <a:rPr sz="600" b="1" spc="30" dirty="0">
                <a:latin typeface="Trebuchet MS"/>
                <a:cs typeface="Trebuchet MS"/>
              </a:rPr>
              <a:t> </a:t>
            </a:r>
            <a:r>
              <a:rPr sz="600" b="1" spc="-10" dirty="0">
                <a:latin typeface="Trebuchet MS"/>
                <a:cs typeface="Trebuchet MS"/>
              </a:rPr>
              <a:t>GOALS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08099" y="1740561"/>
            <a:ext cx="593090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Loves</a:t>
            </a:r>
            <a:r>
              <a:rPr sz="600" spc="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sales</a:t>
            </a:r>
            <a:r>
              <a:rPr sz="600" spc="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deal oﬀers</a:t>
            </a:r>
            <a:r>
              <a:rPr sz="600" spc="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on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products</a:t>
            </a:r>
            <a:endParaRPr sz="600">
              <a:latin typeface="Trebuchet MS"/>
              <a:cs typeface="Trebuchet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14812" y="1305125"/>
            <a:ext cx="379174" cy="37917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121497" y="1740561"/>
            <a:ext cx="695325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4999"/>
              </a:lnSpc>
              <a:spcBef>
                <a:spcPts val="100"/>
              </a:spcBef>
            </a:pP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Very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active 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on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social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media: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loves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writing</a:t>
            </a:r>
            <a:r>
              <a:rPr sz="600" spc="-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reviews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08436" y="1740561"/>
            <a:ext cx="698500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Loves</a:t>
            </a:r>
            <a:r>
              <a:rPr sz="600" spc="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purchase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several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pairs</a:t>
            </a:r>
            <a:r>
              <a:rPr sz="600" spc="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for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diﬀerent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occasions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79175" y="1238299"/>
            <a:ext cx="0" cy="907415"/>
          </a:xfrm>
          <a:custGeom>
            <a:avLst/>
            <a:gdLst/>
            <a:ahLst/>
            <a:cxnLst/>
            <a:rect l="l" t="t" r="r" b="b"/>
            <a:pathLst>
              <a:path h="907414">
                <a:moveTo>
                  <a:pt x="0" y="0"/>
                </a:moveTo>
                <a:lnTo>
                  <a:pt x="0" y="907199"/>
                </a:lnTo>
              </a:path>
            </a:pathLst>
          </a:custGeom>
          <a:ln w="9524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921512" y="2215476"/>
            <a:ext cx="4978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latin typeface="Trebuchet MS"/>
                <a:cs typeface="Trebuchet MS"/>
              </a:rPr>
              <a:t>PAIN</a:t>
            </a:r>
            <a:r>
              <a:rPr sz="600" b="1" spc="35" dirty="0">
                <a:latin typeface="Trebuchet MS"/>
                <a:cs typeface="Trebuchet MS"/>
              </a:rPr>
              <a:t> </a:t>
            </a:r>
            <a:r>
              <a:rPr sz="600" b="1" spc="-10" dirty="0">
                <a:latin typeface="Trebuchet MS"/>
                <a:cs typeface="Trebuchet MS"/>
              </a:rPr>
              <a:t>POINTS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11799" y="2029568"/>
            <a:ext cx="4973955" cy="2771775"/>
            <a:chOff x="3711799" y="2029568"/>
            <a:chExt cx="4973955" cy="2771775"/>
          </a:xfrm>
        </p:grpSpPr>
        <p:sp>
          <p:nvSpPr>
            <p:cNvPr id="33" name="object 33"/>
            <p:cNvSpPr/>
            <p:nvPr/>
          </p:nvSpPr>
          <p:spPr>
            <a:xfrm>
              <a:off x="3716562" y="2369249"/>
              <a:ext cx="907415" cy="0"/>
            </a:xfrm>
            <a:custGeom>
              <a:avLst/>
              <a:gdLst/>
              <a:ahLst/>
              <a:cxnLst/>
              <a:rect l="l" t="t" r="r" b="b"/>
              <a:pathLst>
                <a:path w="907414">
                  <a:moveTo>
                    <a:pt x="90719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2884" y="2095454"/>
              <a:ext cx="3484799" cy="262859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22449" y="2096499"/>
              <a:ext cx="2162810" cy="2628900"/>
            </a:xfrm>
            <a:custGeom>
              <a:avLst/>
              <a:gdLst/>
              <a:ahLst/>
              <a:cxnLst/>
              <a:rect l="l" t="t" r="r" b="b"/>
              <a:pathLst>
                <a:path w="2162809" h="2628900">
                  <a:moveTo>
                    <a:pt x="17" y="17"/>
                  </a:moveTo>
                  <a:lnTo>
                    <a:pt x="2162718" y="17"/>
                  </a:lnTo>
                  <a:lnTo>
                    <a:pt x="2162718" y="2628618"/>
                  </a:lnTo>
                  <a:lnTo>
                    <a:pt x="17" y="2628618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50874" y="2029568"/>
              <a:ext cx="1711425" cy="27717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08024" y="2067668"/>
              <a:ext cx="1597124" cy="265745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608513" y="2145661"/>
              <a:ext cx="819150" cy="116839"/>
            </a:xfrm>
            <a:custGeom>
              <a:avLst/>
              <a:gdLst/>
              <a:ahLst/>
              <a:cxnLst/>
              <a:rect l="l" t="t" r="r" b="b"/>
              <a:pathLst>
                <a:path w="819150" h="116839">
                  <a:moveTo>
                    <a:pt x="760327" y="116452"/>
                  </a:moveTo>
                  <a:lnTo>
                    <a:pt x="0" y="116452"/>
                  </a:lnTo>
                  <a:lnTo>
                    <a:pt x="0" y="0"/>
                  </a:lnTo>
                  <a:lnTo>
                    <a:pt x="760327" y="0"/>
                  </a:lnTo>
                  <a:lnTo>
                    <a:pt x="818553" y="58226"/>
                  </a:lnTo>
                  <a:lnTo>
                    <a:pt x="760327" y="116452"/>
                  </a:lnTo>
                  <a:close/>
                </a:path>
              </a:pathLst>
            </a:custGeom>
            <a:solidFill>
              <a:srgbClr val="232F3E">
                <a:alpha val="684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28792" y="2191433"/>
              <a:ext cx="819150" cy="116839"/>
            </a:xfrm>
            <a:custGeom>
              <a:avLst/>
              <a:gdLst/>
              <a:ahLst/>
              <a:cxnLst/>
              <a:rect l="l" t="t" r="r" b="b"/>
              <a:pathLst>
                <a:path w="819150" h="116839">
                  <a:moveTo>
                    <a:pt x="760326" y="116452"/>
                  </a:moveTo>
                  <a:lnTo>
                    <a:pt x="0" y="116452"/>
                  </a:lnTo>
                  <a:lnTo>
                    <a:pt x="0" y="0"/>
                  </a:lnTo>
                  <a:lnTo>
                    <a:pt x="760326" y="0"/>
                  </a:lnTo>
                  <a:lnTo>
                    <a:pt x="818553" y="58226"/>
                  </a:lnTo>
                  <a:lnTo>
                    <a:pt x="760326" y="116452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335525" y="2425511"/>
            <a:ext cx="1403985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-Finds</a:t>
            </a:r>
            <a:r>
              <a:rPr sz="600" spc="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35" dirty="0">
                <a:solidFill>
                  <a:srgbClr val="666666"/>
                </a:solidFill>
                <a:latin typeface="Trebuchet MS"/>
                <a:cs typeface="Trebuchet MS"/>
              </a:rPr>
              <a:t>it</a:t>
            </a:r>
            <a:r>
              <a:rPr sz="600" spc="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600" spc="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hassle</a:t>
            </a:r>
            <a:r>
              <a:rPr sz="600" spc="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600" spc="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purchase</a:t>
            </a:r>
            <a:r>
              <a:rPr sz="600" spc="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shoes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600" spc="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clothes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wondering</a:t>
            </a:r>
            <a:r>
              <a:rPr sz="600" spc="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30" dirty="0">
                <a:solidFill>
                  <a:srgbClr val="666666"/>
                </a:solidFill>
                <a:latin typeface="Trebuchet MS"/>
                <a:cs typeface="Trebuchet MS"/>
              </a:rPr>
              <a:t>if</a:t>
            </a:r>
            <a:r>
              <a:rPr sz="600" spc="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they</a:t>
            </a:r>
            <a:r>
              <a:rPr sz="600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will</a:t>
            </a:r>
            <a:r>
              <a:rPr sz="600" spc="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spc="-30" dirty="0">
                <a:solidFill>
                  <a:srgbClr val="666666"/>
                </a:solidFill>
                <a:latin typeface="Trebuchet MS"/>
                <a:cs typeface="Trebuchet MS"/>
              </a:rPr>
              <a:t>fit</a:t>
            </a:r>
            <a:r>
              <a:rPr sz="600" b="1" spc="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spc="-25" dirty="0">
                <a:solidFill>
                  <a:srgbClr val="666666"/>
                </a:solidFill>
                <a:latin typeface="Trebuchet MS"/>
                <a:cs typeface="Trebuchet MS"/>
              </a:rPr>
              <a:t>or</a:t>
            </a:r>
            <a:r>
              <a:rPr sz="600" b="1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spc="-25" dirty="0">
                <a:solidFill>
                  <a:srgbClr val="666666"/>
                </a:solidFill>
                <a:latin typeface="Trebuchet MS"/>
                <a:cs typeface="Trebuchet MS"/>
              </a:rPr>
              <a:t>not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39703" y="2172969"/>
            <a:ext cx="65849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dirty="0">
                <a:latin typeface="Trebuchet MS"/>
                <a:cs typeface="Trebuchet MS"/>
              </a:rPr>
              <a:t>Adam,</a:t>
            </a:r>
            <a:r>
              <a:rPr sz="700" b="1" spc="-20" dirty="0">
                <a:latin typeface="Trebuchet MS"/>
                <a:cs typeface="Trebuchet MS"/>
              </a:rPr>
              <a:t> </a:t>
            </a:r>
            <a:r>
              <a:rPr sz="700" spc="-30" dirty="0">
                <a:latin typeface="Trebuchet MS"/>
                <a:cs typeface="Trebuchet MS"/>
              </a:rPr>
              <a:t>52,</a:t>
            </a:r>
            <a:r>
              <a:rPr sz="700" spc="-15" dirty="0">
                <a:latin typeface="Trebuchet MS"/>
                <a:cs typeface="Trebuchet MS"/>
              </a:rPr>
              <a:t> </a:t>
            </a:r>
            <a:r>
              <a:rPr sz="700" spc="-20" dirty="0">
                <a:latin typeface="Trebuchet MS"/>
                <a:cs typeface="Trebuchet MS"/>
              </a:rPr>
              <a:t>Male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97016" y="2464396"/>
            <a:ext cx="114935" cy="84455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600" b="1" spc="10" dirty="0">
                <a:latin typeface="Trebuchet MS"/>
                <a:cs typeface="Trebuchet MS"/>
              </a:rPr>
              <a:t>CORE</a:t>
            </a:r>
            <a:r>
              <a:rPr sz="600" b="1" spc="25" dirty="0">
                <a:latin typeface="Trebuchet MS"/>
                <a:cs typeface="Trebuchet MS"/>
              </a:rPr>
              <a:t> </a:t>
            </a:r>
            <a:r>
              <a:rPr sz="600" b="1" spc="10" dirty="0">
                <a:latin typeface="Trebuchet MS"/>
                <a:cs typeface="Trebuchet MS"/>
              </a:rPr>
              <a:t>NEEDS</a:t>
            </a:r>
            <a:r>
              <a:rPr sz="600" b="1" spc="30" dirty="0">
                <a:latin typeface="Trebuchet MS"/>
                <a:cs typeface="Trebuchet MS"/>
              </a:rPr>
              <a:t> </a:t>
            </a:r>
            <a:r>
              <a:rPr sz="600" b="1" dirty="0">
                <a:latin typeface="Trebuchet MS"/>
                <a:cs typeface="Trebuchet MS"/>
              </a:rPr>
              <a:t>&amp;</a:t>
            </a:r>
            <a:r>
              <a:rPr sz="600" b="1" spc="30" dirty="0">
                <a:latin typeface="Trebuchet MS"/>
                <a:cs typeface="Trebuchet MS"/>
              </a:rPr>
              <a:t> </a:t>
            </a:r>
            <a:r>
              <a:rPr sz="600" b="1" spc="-10" dirty="0">
                <a:latin typeface="Trebuchet MS"/>
                <a:cs typeface="Trebuchet MS"/>
              </a:rPr>
              <a:t>GOALS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83344" y="2822864"/>
            <a:ext cx="432434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Always</a:t>
            </a:r>
            <a:r>
              <a:rPr sz="600" spc="1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on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600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lookout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for</a:t>
            </a:r>
            <a:r>
              <a:rPr sz="6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loyalty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programs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71195" y="2822864"/>
            <a:ext cx="58420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Make</a:t>
            </a:r>
            <a:r>
              <a:rPr sz="600" spc="1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666666"/>
                </a:solidFill>
                <a:latin typeface="Trebuchet MS"/>
                <a:cs typeface="Trebuchet MS"/>
              </a:rPr>
              <a:t>sure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product</a:t>
            </a:r>
            <a:r>
              <a:rPr sz="600" spc="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is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returnable</a:t>
            </a:r>
            <a:r>
              <a:rPr sz="600" spc="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prior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6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purchase</a:t>
            </a:r>
            <a:endParaRPr sz="600">
              <a:latin typeface="Trebuchet MS"/>
              <a:cs typeface="Trebuchet MS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98417" y="2458166"/>
            <a:ext cx="329259" cy="329257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8057859" y="2822864"/>
            <a:ext cx="58039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Product</a:t>
            </a:r>
            <a:r>
              <a:rPr sz="600" spc="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Quality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600" spc="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Life-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Cycle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very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 important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6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him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712014" y="2444923"/>
            <a:ext cx="1821814" cy="840740"/>
            <a:chOff x="6712014" y="2444923"/>
            <a:chExt cx="1821814" cy="840740"/>
          </a:xfrm>
        </p:grpSpPr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62257" y="2444923"/>
              <a:ext cx="370944" cy="37093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716776" y="2492493"/>
              <a:ext cx="0" cy="788035"/>
            </a:xfrm>
            <a:custGeom>
              <a:avLst/>
              <a:gdLst/>
              <a:ahLst/>
              <a:cxnLst/>
              <a:rect l="l" t="t" r="r" b="b"/>
              <a:pathLst>
                <a:path h="788035">
                  <a:moveTo>
                    <a:pt x="0" y="0"/>
                  </a:moveTo>
                  <a:lnTo>
                    <a:pt x="0" y="787799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325549" y="3450940"/>
            <a:ext cx="4978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latin typeface="Trebuchet MS"/>
                <a:cs typeface="Trebuchet MS"/>
              </a:rPr>
              <a:t>PAIN</a:t>
            </a:r>
            <a:r>
              <a:rPr sz="600" b="1" spc="35" dirty="0">
                <a:latin typeface="Trebuchet MS"/>
                <a:cs typeface="Trebuchet MS"/>
              </a:rPr>
              <a:t> </a:t>
            </a:r>
            <a:r>
              <a:rPr sz="600" b="1" spc="-10" dirty="0">
                <a:latin typeface="Trebuchet MS"/>
                <a:cs typeface="Trebuchet MS"/>
              </a:rPr>
              <a:t>POINTS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210224" y="684150"/>
            <a:ext cx="6758305" cy="3262629"/>
            <a:chOff x="1210224" y="684150"/>
            <a:chExt cx="6758305" cy="3262629"/>
          </a:xfrm>
        </p:grpSpPr>
        <p:sp>
          <p:nvSpPr>
            <p:cNvPr id="52" name="object 52"/>
            <p:cNvSpPr/>
            <p:nvPr/>
          </p:nvSpPr>
          <p:spPr>
            <a:xfrm>
              <a:off x="7180401" y="3603745"/>
              <a:ext cx="788035" cy="0"/>
            </a:xfrm>
            <a:custGeom>
              <a:avLst/>
              <a:gdLst/>
              <a:ahLst/>
              <a:cxnLst/>
              <a:rect l="l" t="t" r="r" b="b"/>
              <a:pathLst>
                <a:path w="788034">
                  <a:moveTo>
                    <a:pt x="78779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0224" y="684150"/>
              <a:ext cx="1945200" cy="32625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800" y="1356424"/>
              <a:ext cx="342050" cy="34205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78050" y="2409250"/>
              <a:ext cx="442299" cy="44229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6099" y="1306300"/>
              <a:ext cx="442299" cy="442299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717900" y="3714136"/>
            <a:ext cx="1681480" cy="2362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-Seeks</a:t>
            </a:r>
            <a:r>
              <a:rPr sz="600" spc="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fast</a:t>
            </a:r>
            <a:r>
              <a:rPr sz="600" b="1" spc="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delivery</a:t>
            </a:r>
            <a:r>
              <a:rPr sz="600" b="1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6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600" b="1" spc="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smooth</a:t>
            </a:r>
            <a:r>
              <a:rPr sz="600" b="1" spc="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spc="-10" dirty="0">
                <a:solidFill>
                  <a:srgbClr val="666666"/>
                </a:solidFill>
                <a:latin typeface="Trebuchet MS"/>
                <a:cs typeface="Trebuchet MS"/>
              </a:rPr>
              <a:t>experience</a:t>
            </a:r>
            <a:endParaRPr sz="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with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regards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600" spc="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online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shopping.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17900" y="4029604"/>
            <a:ext cx="161607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-Does</a:t>
            </a:r>
            <a:r>
              <a:rPr sz="600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not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have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600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time</a:t>
            </a:r>
            <a:r>
              <a:rPr sz="600" b="1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600" b="1" spc="-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spc="50" dirty="0">
                <a:solidFill>
                  <a:srgbClr val="666666"/>
                </a:solidFill>
                <a:latin typeface="Trebuchet MS"/>
                <a:cs typeface="Trebuchet MS"/>
              </a:rPr>
              <a:t>go</a:t>
            </a:r>
            <a:r>
              <a:rPr sz="600" b="1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in-</a:t>
            </a:r>
            <a:r>
              <a:rPr sz="600" b="1" spc="10" dirty="0">
                <a:solidFill>
                  <a:srgbClr val="666666"/>
                </a:solidFill>
                <a:latin typeface="Trebuchet MS"/>
                <a:cs typeface="Trebuchet MS"/>
              </a:rPr>
              <a:t>person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shop,</a:t>
            </a:r>
            <a:r>
              <a:rPr sz="6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has</a:t>
            </a:r>
            <a:r>
              <a:rPr sz="6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6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rely</a:t>
            </a:r>
            <a:r>
              <a:rPr sz="600" spc="-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on</a:t>
            </a:r>
            <a:r>
              <a:rPr sz="6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6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quality</a:t>
            </a:r>
            <a:r>
              <a:rPr sz="600" spc="-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of</a:t>
            </a:r>
            <a:r>
              <a:rPr sz="600" spc="-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online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products.</a:t>
            </a:r>
            <a:r>
              <a:rPr sz="600" spc="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Has</a:t>
            </a:r>
            <a:r>
              <a:rPr sz="600" spc="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trouble</a:t>
            </a:r>
            <a:r>
              <a:rPr sz="6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with</a:t>
            </a:r>
            <a:r>
              <a:rPr sz="600" spc="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returning</a:t>
            </a:r>
            <a:r>
              <a:rPr sz="600" spc="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refunding</a:t>
            </a:r>
            <a:r>
              <a:rPr sz="600" spc="-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with</a:t>
            </a:r>
            <a:r>
              <a:rPr sz="600" spc="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most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merchants,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 is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skeptical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about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trusting</a:t>
            </a:r>
            <a:r>
              <a:rPr sz="600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e-commerce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websites.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335525" y="2855636"/>
            <a:ext cx="149415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-Finds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most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quality</a:t>
            </a:r>
            <a:r>
              <a:rPr sz="600" b="1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of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products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not</a:t>
            </a:r>
            <a:r>
              <a:rPr sz="600" b="1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spc="10" dirty="0">
                <a:solidFill>
                  <a:srgbClr val="666666"/>
                </a:solidFill>
                <a:latin typeface="Trebuchet MS"/>
                <a:cs typeface="Trebuchet MS"/>
              </a:rPr>
              <a:t>up </a:t>
            </a:r>
            <a:r>
              <a:rPr sz="600" b="1" spc="-25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600" b="1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600" b="1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spc="-20" dirty="0">
                <a:solidFill>
                  <a:srgbClr val="666666"/>
                </a:solidFill>
                <a:latin typeface="Trebuchet MS"/>
                <a:cs typeface="Trebuchet MS"/>
              </a:rPr>
              <a:t>mark</a:t>
            </a:r>
            <a:r>
              <a:rPr sz="600" spc="-20" dirty="0">
                <a:solidFill>
                  <a:srgbClr val="666666"/>
                </a:solidFill>
                <a:latin typeface="Trebuchet MS"/>
                <a:cs typeface="Trebuchet MS"/>
              </a:rPr>
              <a:t>,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is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very</a:t>
            </a:r>
            <a:r>
              <a:rPr sz="600" spc="-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particular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about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her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purchases</a:t>
            </a:r>
            <a:r>
              <a:rPr sz="6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and</a:t>
            </a:r>
            <a:r>
              <a:rPr sz="6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making</a:t>
            </a:r>
            <a:r>
              <a:rPr sz="6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sure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she</a:t>
            </a:r>
            <a:r>
              <a:rPr sz="6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gets</a:t>
            </a:r>
            <a:r>
              <a:rPr sz="6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right</a:t>
            </a:r>
            <a:r>
              <a:rPr sz="600" spc="-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product.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335525" y="3381416"/>
            <a:ext cx="1477010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-Hates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that</a:t>
            </a:r>
            <a:r>
              <a:rPr sz="600" spc="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she</a:t>
            </a:r>
            <a:r>
              <a:rPr sz="600" spc="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has</a:t>
            </a:r>
            <a:r>
              <a:rPr sz="600" spc="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to</a:t>
            </a:r>
            <a:r>
              <a:rPr sz="600" spc="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spc="-10" dirty="0">
                <a:solidFill>
                  <a:srgbClr val="666666"/>
                </a:solidFill>
                <a:latin typeface="Trebuchet MS"/>
                <a:cs typeface="Trebuchet MS"/>
              </a:rPr>
              <a:t>carry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600" b="1" spc="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lot</a:t>
            </a:r>
            <a:r>
              <a:rPr sz="600" b="1" spc="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b="1" dirty="0">
                <a:solidFill>
                  <a:srgbClr val="666666"/>
                </a:solidFill>
                <a:latin typeface="Trebuchet MS"/>
                <a:cs typeface="Trebuchet MS"/>
              </a:rPr>
              <a:t>of </a:t>
            </a:r>
            <a:r>
              <a:rPr sz="600" b="1" spc="-20" dirty="0">
                <a:solidFill>
                  <a:srgbClr val="666666"/>
                </a:solidFill>
                <a:latin typeface="Trebuchet MS"/>
                <a:cs typeface="Trebuchet MS"/>
              </a:rPr>
              <a:t>bags</a:t>
            </a:r>
            <a:r>
              <a:rPr sz="600" b="1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while</a:t>
            </a:r>
            <a:r>
              <a:rPr sz="600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shopping,</a:t>
            </a:r>
            <a:r>
              <a:rPr sz="600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so</a:t>
            </a:r>
            <a:r>
              <a:rPr sz="600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finds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666666"/>
                </a:solidFill>
                <a:latin typeface="Trebuchet MS"/>
                <a:cs typeface="Trebuchet MS"/>
              </a:rPr>
              <a:t>online</a:t>
            </a:r>
            <a:r>
              <a:rPr sz="600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shopping</a:t>
            </a:r>
            <a:r>
              <a:rPr sz="600" spc="5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600" dirty="0">
                <a:solidFill>
                  <a:srgbClr val="666666"/>
                </a:solidFill>
                <a:latin typeface="Trebuchet MS"/>
                <a:cs typeface="Trebuchet MS"/>
              </a:rPr>
              <a:t>very</a:t>
            </a:r>
            <a:r>
              <a:rPr sz="600" spc="-10" dirty="0">
                <a:solidFill>
                  <a:srgbClr val="666666"/>
                </a:solidFill>
                <a:latin typeface="Trebuchet MS"/>
                <a:cs typeface="Trebuchet MS"/>
              </a:rPr>
              <a:t> convenient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987633" y="4737360"/>
            <a:ext cx="752236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i="1" spc="-10" dirty="0">
                <a:solidFill>
                  <a:srgbClr val="656C78"/>
                </a:solidFill>
                <a:latin typeface="Arial"/>
                <a:cs typeface="Arial"/>
              </a:rPr>
              <a:t>Portrait</a:t>
            </a:r>
            <a:r>
              <a:rPr lang="en-US" sz="600" i="1" spc="-10" dirty="0">
                <a:solidFill>
                  <a:srgbClr val="656C78"/>
                </a:solidFill>
                <a:latin typeface="Arial"/>
                <a:cs typeface="Arial"/>
              </a:rPr>
              <a:t>s from</a:t>
            </a:r>
            <a:r>
              <a:rPr sz="600" i="1" dirty="0">
                <a:solidFill>
                  <a:srgbClr val="656C78"/>
                </a:solidFill>
                <a:latin typeface="Arial"/>
                <a:cs typeface="Arial"/>
              </a:rPr>
              <a:t>.</a:t>
            </a:r>
            <a:r>
              <a:rPr sz="600" i="1" spc="-10" dirty="0">
                <a:solidFill>
                  <a:srgbClr val="656C78"/>
                </a:solidFill>
                <a:latin typeface="Arial"/>
                <a:cs typeface="Arial"/>
              </a:rPr>
              <a:t> iStock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12050" y="986807"/>
            <a:ext cx="6902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5" dirty="0">
                <a:latin typeface="Tahoma"/>
                <a:cs typeface="Tahoma"/>
              </a:rPr>
              <a:t>Social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Butterfly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81625" y="2155657"/>
            <a:ext cx="6565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95" dirty="0">
                <a:latin typeface="Tahoma"/>
                <a:cs typeface="Tahoma"/>
              </a:rPr>
              <a:t>Brand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150" dirty="0">
                <a:latin typeface="Tahoma"/>
                <a:cs typeface="Tahoma"/>
              </a:rPr>
              <a:t>Devotee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724" y="2902862"/>
              <a:ext cx="427150" cy="427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78599" y="0"/>
              <a:ext cx="8165465" cy="5143500"/>
            </a:xfrm>
            <a:custGeom>
              <a:avLst/>
              <a:gdLst/>
              <a:ahLst/>
              <a:cxnLst/>
              <a:rect l="l" t="t" r="r" b="b"/>
              <a:pathLst>
                <a:path w="8165465" h="5143500">
                  <a:moveTo>
                    <a:pt x="8165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8165399" y="0"/>
                  </a:lnTo>
                  <a:lnTo>
                    <a:pt x="8165399" y="5143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689" y="2182645"/>
            <a:ext cx="7962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User</a:t>
            </a:r>
            <a:r>
              <a:rPr sz="1000" b="1" spc="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Journey</a:t>
            </a:r>
            <a:r>
              <a:rPr sz="10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000" b="1" u="sng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Map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(1/4)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39737" y="151237"/>
            <a:ext cx="7843520" cy="4879340"/>
            <a:chOff x="1139737" y="151237"/>
            <a:chExt cx="7843520" cy="48793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37" y="151237"/>
              <a:ext cx="7843125" cy="48791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01649" y="1941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7415769" y="4755299"/>
                  </a:move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1649" y="1941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0" y="303530"/>
                  </a:move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close/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075" y="1465687"/>
              <a:ext cx="7566448" cy="143717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9861" y="3327404"/>
            <a:ext cx="699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Experience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150" y="4059299"/>
            <a:ext cx="442299" cy="4422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55464" y="4472149"/>
            <a:ext cx="468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855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656C78"/>
                </a:solidFill>
                <a:latin typeface="Trebuchet MS"/>
                <a:cs typeface="Trebuchet MS"/>
              </a:rPr>
              <a:t>Key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Metrics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1935" y="1087402"/>
            <a:ext cx="575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462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Personas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8280" y="815737"/>
            <a:ext cx="342048" cy="2654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08960"/>
            <a:ext cx="978600" cy="41142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8149" y="1752627"/>
            <a:ext cx="442299" cy="420971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426050" y="878577"/>
            <a:ext cx="156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Journey</a:t>
            </a:r>
            <a:r>
              <a:rPr spc="-110" dirty="0"/>
              <a:t> </a:t>
            </a:r>
            <a:r>
              <a:rPr spc="100" dirty="0"/>
              <a:t>Map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1200699" y="1267925"/>
            <a:ext cx="4792345" cy="3119755"/>
            <a:chOff x="1200699" y="1267925"/>
            <a:chExt cx="4792345" cy="3119755"/>
          </a:xfrm>
        </p:grpSpPr>
        <p:sp>
          <p:nvSpPr>
            <p:cNvPr id="20" name="object 20"/>
            <p:cNvSpPr/>
            <p:nvPr/>
          </p:nvSpPr>
          <p:spPr>
            <a:xfrm>
              <a:off x="1210224" y="1277450"/>
              <a:ext cx="1945639" cy="0"/>
            </a:xfrm>
            <a:custGeom>
              <a:avLst/>
              <a:gdLst/>
              <a:ahLst/>
              <a:cxnLst/>
              <a:rect l="l" t="t" r="r" b="b"/>
              <a:pathLst>
                <a:path w="1945639">
                  <a:moveTo>
                    <a:pt x="0" y="0"/>
                  </a:moveTo>
                  <a:lnTo>
                    <a:pt x="1945199" y="0"/>
                  </a:lnTo>
                </a:path>
              </a:pathLst>
            </a:custGeom>
            <a:ln w="19049">
              <a:solidFill>
                <a:srgbClr val="0100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64674" y="3259449"/>
              <a:ext cx="3718560" cy="1118235"/>
            </a:xfrm>
            <a:custGeom>
              <a:avLst/>
              <a:gdLst/>
              <a:ahLst/>
              <a:cxnLst/>
              <a:rect l="l" t="t" r="r" b="b"/>
              <a:pathLst>
                <a:path w="3718560" h="1118235">
                  <a:moveTo>
                    <a:pt x="3718474" y="0"/>
                  </a:moveTo>
                  <a:lnTo>
                    <a:pt x="3718474" y="1118099"/>
                  </a:lnTo>
                </a:path>
                <a:path w="3718560" h="1118235">
                  <a:moveTo>
                    <a:pt x="1814424" y="0"/>
                  </a:moveTo>
                  <a:lnTo>
                    <a:pt x="1814424" y="1118099"/>
                  </a:lnTo>
                </a:path>
                <a:path w="3718560" h="1118235">
                  <a:moveTo>
                    <a:pt x="0" y="0"/>
                  </a:moveTo>
                  <a:lnTo>
                    <a:pt x="0" y="1118099"/>
                  </a:lnTo>
                </a:path>
              </a:pathLst>
            </a:custGeom>
            <a:ln w="1904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5524" y="3330024"/>
              <a:ext cx="150599" cy="1505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436349" y="3632879"/>
            <a:ext cx="689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2555">
              <a:lnSpc>
                <a:spcPct val="100000"/>
              </a:lnSpc>
              <a:spcBef>
                <a:spcPts val="100"/>
              </a:spcBef>
            </a:pPr>
            <a:r>
              <a:rPr sz="1200" b="1" spc="40" dirty="0">
                <a:solidFill>
                  <a:srgbClr val="B7B7B7"/>
                </a:solidFill>
                <a:latin typeface="Trebuchet MS"/>
                <a:cs typeface="Trebuchet MS"/>
              </a:rPr>
              <a:t>OPEN </a:t>
            </a:r>
            <a:r>
              <a:rPr sz="1200" b="1" spc="65" dirty="0">
                <a:solidFill>
                  <a:srgbClr val="B7B7B7"/>
                </a:solidFill>
                <a:latin typeface="Trebuchet MS"/>
                <a:cs typeface="Trebuchet MS"/>
              </a:rPr>
              <a:t>AMAZON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63422" y="3632879"/>
            <a:ext cx="974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0965" algn="just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solidFill>
                  <a:srgbClr val="B7B7B7"/>
                </a:solidFill>
                <a:latin typeface="Trebuchet MS"/>
                <a:cs typeface="Trebuchet MS"/>
              </a:rPr>
              <a:t>Go</a:t>
            </a:r>
            <a:r>
              <a:rPr sz="1200" b="1" spc="-60" dirty="0">
                <a:solidFill>
                  <a:srgbClr val="B7B7B7"/>
                </a:solidFill>
                <a:latin typeface="Trebuchet MS"/>
                <a:cs typeface="Trebuchet MS"/>
              </a:rPr>
              <a:t> </a:t>
            </a:r>
            <a:r>
              <a:rPr sz="1200" b="1" spc="-30" dirty="0">
                <a:solidFill>
                  <a:srgbClr val="B7B7B7"/>
                </a:solidFill>
                <a:latin typeface="Trebuchet MS"/>
                <a:cs typeface="Trebuchet MS"/>
              </a:rPr>
              <a:t>to</a:t>
            </a:r>
            <a:r>
              <a:rPr sz="1200" b="1" spc="-60" dirty="0">
                <a:solidFill>
                  <a:srgbClr val="B7B7B7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B7B7B7"/>
                </a:solidFill>
                <a:latin typeface="Trebuchet MS"/>
                <a:cs typeface="Trebuchet MS"/>
              </a:rPr>
              <a:t>Your </a:t>
            </a:r>
            <a:r>
              <a:rPr sz="1200" b="1" dirty="0">
                <a:solidFill>
                  <a:srgbClr val="B7B7B7"/>
                </a:solidFill>
                <a:latin typeface="Trebuchet MS"/>
                <a:cs typeface="Trebuchet MS"/>
              </a:rPr>
              <a:t>Orders</a:t>
            </a:r>
            <a:r>
              <a:rPr sz="1200" b="1" spc="-10" dirty="0">
                <a:solidFill>
                  <a:srgbClr val="B7B7B7"/>
                </a:solidFill>
                <a:latin typeface="Trebuchet MS"/>
                <a:cs typeface="Trebuchet MS"/>
              </a:rPr>
              <a:t> </a:t>
            </a:r>
            <a:r>
              <a:rPr sz="1200" b="1" spc="-25" dirty="0">
                <a:solidFill>
                  <a:srgbClr val="B7B7B7"/>
                </a:solidFill>
                <a:latin typeface="Trebuchet MS"/>
                <a:cs typeface="Trebuchet MS"/>
              </a:rPr>
              <a:t>and </a:t>
            </a:r>
            <a:r>
              <a:rPr sz="1200" b="1" dirty="0">
                <a:solidFill>
                  <a:srgbClr val="B7B7B7"/>
                </a:solidFill>
                <a:latin typeface="Trebuchet MS"/>
                <a:cs typeface="Trebuchet MS"/>
              </a:rPr>
              <a:t>Locate</a:t>
            </a:r>
            <a:r>
              <a:rPr sz="1200" b="1" spc="55" dirty="0">
                <a:solidFill>
                  <a:srgbClr val="B7B7B7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B7B7B7"/>
                </a:solidFill>
                <a:latin typeface="Trebuchet MS"/>
                <a:cs typeface="Trebuchet MS"/>
              </a:rPr>
              <a:t>Order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32454" y="3608379"/>
            <a:ext cx="1379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B7B7B7"/>
                </a:solidFill>
                <a:latin typeface="Trebuchet MS"/>
                <a:cs typeface="Trebuchet MS"/>
              </a:rPr>
              <a:t>Select</a:t>
            </a:r>
            <a:r>
              <a:rPr sz="1200" b="1" spc="40" dirty="0">
                <a:solidFill>
                  <a:srgbClr val="B7B7B7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B7B7B7"/>
                </a:solidFill>
                <a:latin typeface="Trebuchet MS"/>
                <a:cs typeface="Trebuchet MS"/>
              </a:rPr>
              <a:t>Item</a:t>
            </a:r>
            <a:r>
              <a:rPr sz="1200" b="1" spc="40" dirty="0">
                <a:solidFill>
                  <a:srgbClr val="B7B7B7"/>
                </a:solidFill>
                <a:latin typeface="Trebuchet MS"/>
                <a:cs typeface="Trebuchet MS"/>
              </a:rPr>
              <a:t> </a:t>
            </a:r>
            <a:r>
              <a:rPr sz="1200" b="1" spc="-25" dirty="0">
                <a:solidFill>
                  <a:srgbClr val="B7B7B7"/>
                </a:solidFill>
                <a:latin typeface="Trebuchet MS"/>
                <a:cs typeface="Trebuchet MS"/>
              </a:rPr>
              <a:t>and </a:t>
            </a:r>
            <a:r>
              <a:rPr sz="1200" b="1" dirty="0">
                <a:solidFill>
                  <a:srgbClr val="B7B7B7"/>
                </a:solidFill>
                <a:latin typeface="Trebuchet MS"/>
                <a:cs typeface="Trebuchet MS"/>
              </a:rPr>
              <a:t>Choose</a:t>
            </a:r>
            <a:r>
              <a:rPr sz="1200" b="1" spc="180" dirty="0">
                <a:solidFill>
                  <a:srgbClr val="B7B7B7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B7B7B7"/>
                </a:solidFill>
                <a:latin typeface="Trebuchet MS"/>
                <a:cs typeface="Trebuchet MS"/>
              </a:rPr>
              <a:t>Reason</a:t>
            </a:r>
            <a:r>
              <a:rPr sz="1200" b="1" spc="180" dirty="0">
                <a:solidFill>
                  <a:srgbClr val="B7B7B7"/>
                </a:solidFill>
                <a:latin typeface="Trebuchet MS"/>
                <a:cs typeface="Trebuchet MS"/>
              </a:rPr>
              <a:t> </a:t>
            </a:r>
            <a:r>
              <a:rPr sz="1200" b="1" spc="-25" dirty="0">
                <a:solidFill>
                  <a:srgbClr val="B7B7B7"/>
                </a:solidFill>
                <a:latin typeface="Trebuchet MS"/>
                <a:cs typeface="Trebuchet MS"/>
              </a:rPr>
              <a:t>for </a:t>
            </a:r>
            <a:r>
              <a:rPr sz="1200" b="1" spc="-10" dirty="0">
                <a:solidFill>
                  <a:srgbClr val="B7B7B7"/>
                </a:solidFill>
                <a:latin typeface="Trebuchet MS"/>
                <a:cs typeface="Trebuchet MS"/>
              </a:rPr>
              <a:t>Return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71083" y="3608379"/>
            <a:ext cx="723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 marR="5080" indent="-3937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solidFill>
                  <a:srgbClr val="B7B7B7"/>
                </a:solidFill>
                <a:latin typeface="Trebuchet MS"/>
                <a:cs typeface="Trebuchet MS"/>
              </a:rPr>
              <a:t>CONFIRM </a:t>
            </a:r>
            <a:r>
              <a:rPr sz="1200" b="1" spc="40" dirty="0">
                <a:solidFill>
                  <a:srgbClr val="B7B7B7"/>
                </a:solidFill>
                <a:latin typeface="Trebuchet MS"/>
                <a:cs typeface="Trebuchet MS"/>
              </a:rPr>
              <a:t>RETURN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35248" y="3288136"/>
            <a:ext cx="914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8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075600" y="3259449"/>
            <a:ext cx="4909185" cy="1118235"/>
            <a:chOff x="3075600" y="3259449"/>
            <a:chExt cx="4909185" cy="111823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5600" y="3330024"/>
              <a:ext cx="150599" cy="1505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6575" y="3330024"/>
              <a:ext cx="150599" cy="1505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3887" y="3330024"/>
              <a:ext cx="150599" cy="15059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227800" y="3259449"/>
              <a:ext cx="0" cy="1118235"/>
            </a:xfrm>
            <a:custGeom>
              <a:avLst/>
              <a:gdLst/>
              <a:ahLst/>
              <a:cxnLst/>
              <a:rect l="l" t="t" r="r" b="b"/>
              <a:pathLst>
                <a:path h="1118235">
                  <a:moveTo>
                    <a:pt x="0" y="0"/>
                  </a:moveTo>
                  <a:lnTo>
                    <a:pt x="0" y="1118099"/>
                  </a:lnTo>
                </a:path>
              </a:pathLst>
            </a:custGeom>
            <a:ln w="1904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9675" y="3340649"/>
              <a:ext cx="150599" cy="15059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081624" y="3619003"/>
            <a:ext cx="10477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B7B7B7"/>
                </a:solidFill>
                <a:latin typeface="Trebuchet MS"/>
                <a:cs typeface="Trebuchet MS"/>
              </a:rPr>
              <a:t>Select</a:t>
            </a:r>
            <a:r>
              <a:rPr sz="1200" b="1" spc="135" dirty="0">
                <a:solidFill>
                  <a:srgbClr val="B7B7B7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B7B7B7"/>
                </a:solidFill>
                <a:latin typeface="Trebuchet MS"/>
                <a:cs typeface="Trebuchet MS"/>
              </a:rPr>
              <a:t>Refund </a:t>
            </a:r>
            <a:r>
              <a:rPr sz="1200" b="1" spc="-25" dirty="0">
                <a:solidFill>
                  <a:srgbClr val="B7B7B7"/>
                </a:solidFill>
                <a:latin typeface="Trebuchet MS"/>
                <a:cs typeface="Trebuchet MS"/>
              </a:rPr>
              <a:t>or </a:t>
            </a:r>
            <a:r>
              <a:rPr sz="1200" b="1" spc="-10" dirty="0">
                <a:solidFill>
                  <a:srgbClr val="B7B7B7"/>
                </a:solidFill>
                <a:latin typeface="Trebuchet MS"/>
                <a:cs typeface="Trebuchet MS"/>
              </a:rPr>
              <a:t>Replacement Option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34212" y="3288136"/>
            <a:ext cx="1047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97950" y="3288136"/>
            <a:ext cx="1022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64800" y="3277511"/>
            <a:ext cx="1022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2137" y="3277511"/>
            <a:ext cx="1028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89" y="2182645"/>
            <a:ext cx="7962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User</a:t>
            </a:r>
            <a:r>
              <a:rPr sz="1000" b="1" spc="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Journey</a:t>
            </a:r>
            <a:r>
              <a:rPr sz="10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000" b="1" u="sng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Map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(2/4)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861" y="3327404"/>
            <a:ext cx="699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Experience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150" y="4059299"/>
            <a:ext cx="442299" cy="4422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5464" y="4472149"/>
            <a:ext cx="468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855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656C78"/>
                </a:solidFill>
                <a:latin typeface="Trebuchet MS"/>
                <a:cs typeface="Trebuchet MS"/>
              </a:rPr>
              <a:t>Key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Metrics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48312" y="98737"/>
            <a:ext cx="7843125" cy="4879125"/>
            <a:chOff x="1148312" y="98737"/>
            <a:chExt cx="7843125" cy="48791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12" y="98737"/>
              <a:ext cx="7843125" cy="48791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10225" y="1416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7415769" y="4755299"/>
                  </a:move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0225" y="141600"/>
              <a:ext cx="7741284" cy="4761865"/>
            </a:xfrm>
            <a:custGeom>
              <a:avLst/>
              <a:gdLst/>
              <a:ahLst/>
              <a:cxnLst/>
              <a:rect l="l" t="t" r="r" b="b"/>
              <a:pathLst>
                <a:path w="7741284" h="4761865">
                  <a:moveTo>
                    <a:pt x="0" y="303530"/>
                  </a:move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close/>
                </a:path>
                <a:path w="7741284" h="4761865">
                  <a:moveTo>
                    <a:pt x="7740999" y="4100474"/>
                  </a:moveTo>
                  <a:lnTo>
                    <a:pt x="99" y="4100474"/>
                  </a:lnTo>
                </a:path>
                <a:path w="7741284" h="4761865">
                  <a:moveTo>
                    <a:pt x="816374" y="4249"/>
                  </a:moveTo>
                  <a:lnTo>
                    <a:pt x="816374" y="4761349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10325" y="145850"/>
              <a:ext cx="7741284" cy="4757420"/>
            </a:xfrm>
            <a:custGeom>
              <a:avLst/>
              <a:gdLst/>
              <a:ahLst/>
              <a:cxnLst/>
              <a:rect l="l" t="t" r="r" b="b"/>
              <a:pathLst>
                <a:path w="7741284" h="4757420">
                  <a:moveTo>
                    <a:pt x="2505249" y="0"/>
                  </a:moveTo>
                  <a:lnTo>
                    <a:pt x="2505249" y="4742999"/>
                  </a:lnTo>
                </a:path>
                <a:path w="7741284" h="4757420">
                  <a:moveTo>
                    <a:pt x="4178924" y="7526"/>
                  </a:moveTo>
                  <a:lnTo>
                    <a:pt x="4178924" y="4743026"/>
                  </a:lnTo>
                </a:path>
                <a:path w="7741284" h="4757420">
                  <a:moveTo>
                    <a:pt x="5881124" y="0"/>
                  </a:moveTo>
                  <a:lnTo>
                    <a:pt x="5881124" y="4757099"/>
                  </a:lnTo>
                </a:path>
                <a:path w="7741284" h="4757420">
                  <a:moveTo>
                    <a:pt x="7740899" y="3398324"/>
                  </a:moveTo>
                  <a:lnTo>
                    <a:pt x="0" y="3398324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1935" y="1087402"/>
            <a:ext cx="575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462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Personas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280" y="815737"/>
            <a:ext cx="342048" cy="2654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08960"/>
            <a:ext cx="978600" cy="41142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149" y="1752627"/>
            <a:ext cx="442299" cy="42097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60558" y="3728818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900" b="1" spc="50" dirty="0">
                <a:latin typeface="Trebuchet MS"/>
                <a:cs typeface="Trebuchet MS"/>
              </a:rPr>
              <a:t>UX</a:t>
            </a:r>
            <a:r>
              <a:rPr sz="900" b="1" spc="-65" dirty="0">
                <a:latin typeface="Trebuchet MS"/>
                <a:cs typeface="Trebuchet MS"/>
              </a:rPr>
              <a:t> </a:t>
            </a:r>
            <a:r>
              <a:rPr sz="900" b="1" spc="-10" dirty="0">
                <a:latin typeface="Trebuchet MS"/>
                <a:cs typeface="Trebuchet MS"/>
              </a:rPr>
              <a:t>Element </a:t>
            </a:r>
            <a:r>
              <a:rPr sz="900" b="1" dirty="0">
                <a:latin typeface="Trebuchet MS"/>
                <a:cs typeface="Trebuchet MS"/>
              </a:rPr>
              <a:t>standing</a:t>
            </a:r>
            <a:r>
              <a:rPr sz="900" b="1" spc="145" dirty="0">
                <a:latin typeface="Trebuchet MS"/>
                <a:cs typeface="Trebuchet MS"/>
              </a:rPr>
              <a:t> </a:t>
            </a:r>
            <a:r>
              <a:rPr sz="900" b="1" spc="-25" dirty="0">
                <a:latin typeface="Trebuchet MS"/>
                <a:cs typeface="Trebuchet MS"/>
              </a:rPr>
              <a:t>out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8276" y="4266058"/>
            <a:ext cx="66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marR="15875" algn="ctr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rebuchet MS"/>
                <a:cs typeface="Trebuchet MS"/>
              </a:rPr>
              <a:t>Hypothesis </a:t>
            </a:r>
            <a:r>
              <a:rPr sz="900" b="1" dirty="0">
                <a:latin typeface="Trebuchet MS"/>
                <a:cs typeface="Trebuchet MS"/>
              </a:rPr>
              <a:t>on</a:t>
            </a:r>
            <a:r>
              <a:rPr sz="900" b="1" spc="-50" dirty="0">
                <a:latin typeface="Trebuchet MS"/>
                <a:cs typeface="Trebuchet MS"/>
              </a:rPr>
              <a:t> </a:t>
            </a:r>
            <a:r>
              <a:rPr sz="900" b="1" spc="-25" dirty="0">
                <a:latin typeface="Trebuchet MS"/>
                <a:cs typeface="Trebuchet MS"/>
              </a:rPr>
              <a:t>why</a:t>
            </a:r>
            <a:endParaRPr sz="90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900" b="1" dirty="0">
                <a:latin typeface="Trebuchet MS"/>
                <a:cs typeface="Trebuchet MS"/>
              </a:rPr>
              <a:t>its</a:t>
            </a:r>
            <a:r>
              <a:rPr sz="900" b="1" spc="-55" dirty="0">
                <a:latin typeface="Trebuchet MS"/>
                <a:cs typeface="Trebuchet MS"/>
              </a:rPr>
              <a:t> </a:t>
            </a:r>
            <a:r>
              <a:rPr sz="900" b="1" dirty="0">
                <a:latin typeface="Trebuchet MS"/>
                <a:cs typeface="Trebuchet MS"/>
              </a:rPr>
              <a:t>built</a:t>
            </a:r>
            <a:r>
              <a:rPr sz="900" b="1" spc="-50" dirty="0">
                <a:latin typeface="Trebuchet MS"/>
                <a:cs typeface="Trebuchet MS"/>
              </a:rPr>
              <a:t> </a:t>
            </a:r>
            <a:r>
              <a:rPr sz="900" b="1" spc="-20" dirty="0">
                <a:latin typeface="Trebuchet MS"/>
                <a:cs typeface="Trebuchet MS"/>
              </a:rPr>
              <a:t>this </a:t>
            </a:r>
            <a:r>
              <a:rPr sz="900" b="1" spc="-25" dirty="0">
                <a:latin typeface="Trebuchet MS"/>
                <a:cs typeface="Trebuchet MS"/>
              </a:rPr>
              <a:t>way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32122" y="3821782"/>
            <a:ext cx="577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latin typeface="Trebuchet MS"/>
                <a:cs typeface="Trebuchet MS"/>
              </a:rPr>
              <a:t>-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26858" y="4479776"/>
            <a:ext cx="685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Trebuchet MS"/>
                <a:cs typeface="Trebuchet MS"/>
              </a:rPr>
              <a:t>-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14037" y="3760178"/>
            <a:ext cx="1282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215" marR="5080" indent="-18415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Simplified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segmentation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of </a:t>
            </a:r>
            <a:r>
              <a:rPr sz="800" dirty="0">
                <a:latin typeface="Trebuchet MS"/>
                <a:cs typeface="Trebuchet MS"/>
              </a:rPr>
              <a:t>landing</a:t>
            </a:r>
            <a:r>
              <a:rPr sz="800" spc="1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page</a:t>
            </a:r>
            <a:r>
              <a:rPr sz="800" spc="11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icons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31241" y="4357856"/>
            <a:ext cx="144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To lead users</a:t>
            </a:r>
            <a:r>
              <a:rPr sz="800" spc="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prime</a:t>
            </a:r>
            <a:r>
              <a:rPr sz="800" b="1" spc="-5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activity </a:t>
            </a:r>
            <a:r>
              <a:rPr sz="800" b="1" spc="-20" dirty="0">
                <a:latin typeface="Trebuchet MS"/>
                <a:cs typeface="Trebuchet MS"/>
              </a:rPr>
              <a:t>points</a:t>
            </a:r>
            <a:r>
              <a:rPr sz="800" spc="-20" dirty="0">
                <a:latin typeface="Trebuchet MS"/>
                <a:cs typeface="Trebuchet MS"/>
              </a:rPr>
              <a:t>:</a:t>
            </a:r>
            <a:r>
              <a:rPr sz="800" spc="15" dirty="0">
                <a:latin typeface="Trebuchet MS"/>
                <a:cs typeface="Trebuchet MS"/>
              </a:rPr>
              <a:t> </a:t>
            </a:r>
            <a:r>
              <a:rPr sz="800" spc="-30" dirty="0">
                <a:latin typeface="Trebuchet MS"/>
                <a:cs typeface="Trebuchet MS"/>
              </a:rPr>
              <a:t>Cart,</a:t>
            </a:r>
            <a:r>
              <a:rPr sz="800" spc="2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Home,</a:t>
            </a:r>
            <a:r>
              <a:rPr sz="800" spc="1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User </a:t>
            </a:r>
            <a:r>
              <a:rPr sz="800" spc="-20" dirty="0">
                <a:latin typeface="Trebuchet MS"/>
                <a:cs typeface="Trebuchet MS"/>
              </a:rPr>
              <a:t>Past </a:t>
            </a:r>
            <a:r>
              <a:rPr sz="800" dirty="0">
                <a:latin typeface="Trebuchet MS"/>
                <a:cs typeface="Trebuchet MS"/>
              </a:rPr>
              <a:t>Purchases,</a:t>
            </a:r>
            <a:r>
              <a:rPr sz="800" spc="95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etc.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82275" y="4297021"/>
            <a:ext cx="15170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Trebuchet MS"/>
                <a:cs typeface="Trebuchet MS"/>
              </a:rPr>
              <a:t>Encourage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users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purchase </a:t>
            </a:r>
            <a:r>
              <a:rPr sz="800" b="1" spc="-25" dirty="0">
                <a:latin typeface="Trebuchet MS"/>
                <a:cs typeface="Trebuchet MS"/>
              </a:rPr>
              <a:t>their</a:t>
            </a:r>
            <a:r>
              <a:rPr sz="800" b="1" spc="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past</a:t>
            </a:r>
            <a:r>
              <a:rPr sz="800" b="1" spc="3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bought</a:t>
            </a:r>
            <a:r>
              <a:rPr sz="800" b="1" spc="3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items</a:t>
            </a:r>
            <a:r>
              <a:rPr sz="800" b="1" spc="-1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without </a:t>
            </a:r>
            <a:r>
              <a:rPr sz="800" dirty="0">
                <a:latin typeface="Trebuchet MS"/>
                <a:cs typeface="Trebuchet MS"/>
              </a:rPr>
              <a:t>having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them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search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for</a:t>
            </a:r>
            <a:r>
              <a:rPr sz="800" spc="10" dirty="0">
                <a:latin typeface="Trebuchet MS"/>
                <a:cs typeface="Trebuchet MS"/>
              </a:rPr>
              <a:t> </a:t>
            </a:r>
            <a:r>
              <a:rPr sz="800" spc="-55" dirty="0">
                <a:latin typeface="Trebuchet MS"/>
                <a:cs typeface="Trebuchet MS"/>
              </a:rPr>
              <a:t>it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all</a:t>
            </a:r>
            <a:r>
              <a:rPr sz="800" spc="50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over </a:t>
            </a:r>
            <a:r>
              <a:rPr sz="800" spc="-10" dirty="0">
                <a:latin typeface="Trebuchet MS"/>
                <a:cs typeface="Trebuchet MS"/>
              </a:rPr>
              <a:t>again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24887" y="3752441"/>
            <a:ext cx="1492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Return/Replace</a:t>
            </a:r>
            <a:r>
              <a:rPr sz="800" spc="135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eligibility</a:t>
            </a:r>
            <a:r>
              <a:rPr sz="800" b="1" spc="95" dirty="0">
                <a:latin typeface="Trebuchet MS"/>
                <a:cs typeface="Trebuchet MS"/>
              </a:rPr>
              <a:t> </a:t>
            </a:r>
            <a:r>
              <a:rPr sz="800" b="1" spc="-20" dirty="0">
                <a:latin typeface="Trebuchet MS"/>
                <a:cs typeface="Trebuchet MS"/>
              </a:rPr>
              <a:t>date</a:t>
            </a:r>
            <a:endParaRPr sz="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800" dirty="0">
                <a:latin typeface="Trebuchet MS"/>
                <a:cs typeface="Trebuchet MS"/>
              </a:rPr>
              <a:t>clearly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specified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14279" y="4312796"/>
            <a:ext cx="15144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Users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would</a:t>
            </a:r>
            <a:r>
              <a:rPr sz="800" spc="7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have</a:t>
            </a:r>
            <a:r>
              <a:rPr sz="800" spc="6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b="1" spc="-20" dirty="0">
                <a:latin typeface="Trebuchet MS"/>
                <a:cs typeface="Trebuchet MS"/>
              </a:rPr>
              <a:t>time </a:t>
            </a:r>
            <a:r>
              <a:rPr sz="800" b="1" dirty="0">
                <a:latin typeface="Trebuchet MS"/>
                <a:cs typeface="Trebuchet MS"/>
              </a:rPr>
              <a:t>frame</a:t>
            </a:r>
            <a:r>
              <a:rPr sz="800" b="1" spc="-3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of</a:t>
            </a:r>
            <a:r>
              <a:rPr sz="800" b="1" spc="-45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returning/replacing </a:t>
            </a:r>
            <a:r>
              <a:rPr sz="800" spc="-10" dirty="0">
                <a:latin typeface="Trebuchet MS"/>
                <a:cs typeface="Trebuchet MS"/>
              </a:rPr>
              <a:t>right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there</a:t>
            </a:r>
            <a:r>
              <a:rPr sz="800" spc="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when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they</a:t>
            </a:r>
            <a:r>
              <a:rPr sz="800" spc="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check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the </a:t>
            </a:r>
            <a:r>
              <a:rPr sz="800" dirty="0">
                <a:latin typeface="Trebuchet MS"/>
                <a:cs typeface="Trebuchet MS"/>
              </a:rPr>
              <a:t>status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of</a:t>
            </a:r>
            <a:r>
              <a:rPr sz="800" spc="-20" dirty="0">
                <a:latin typeface="Trebuchet MS"/>
                <a:cs typeface="Trebuchet MS"/>
              </a:rPr>
              <a:t> their </a:t>
            </a:r>
            <a:r>
              <a:rPr sz="800" spc="-10" dirty="0">
                <a:latin typeface="Trebuchet MS"/>
                <a:cs typeface="Trebuchet MS"/>
              </a:rPr>
              <a:t>order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30432" y="3298837"/>
            <a:ext cx="14319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</a:t>
            </a:r>
            <a:r>
              <a:rPr sz="1100" b="1" spc="55" dirty="0">
                <a:latin typeface="Trebuchet MS"/>
                <a:cs typeface="Trebuchet MS"/>
              </a:rPr>
              <a:t> </a:t>
            </a:r>
            <a:r>
              <a:rPr sz="1100" b="1" spc="-85" dirty="0">
                <a:latin typeface="Trebuchet MS"/>
                <a:cs typeface="Trebuchet MS"/>
              </a:rPr>
              <a:t>2:</a:t>
            </a:r>
            <a:r>
              <a:rPr sz="1100" b="1" spc="6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Landing</a:t>
            </a:r>
            <a:r>
              <a:rPr sz="1100" b="1" spc="55" dirty="0">
                <a:latin typeface="Trebuchet MS"/>
                <a:cs typeface="Trebuchet MS"/>
              </a:rPr>
              <a:t> </a:t>
            </a:r>
            <a:r>
              <a:rPr sz="1100" b="1" spc="30" dirty="0">
                <a:latin typeface="Trebuchet MS"/>
                <a:cs typeface="Trebuchet MS"/>
              </a:rPr>
              <a:t>Page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97488" y="3298837"/>
            <a:ext cx="12998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</a:t>
            </a:r>
            <a:r>
              <a:rPr sz="1100" b="1" spc="-5" dirty="0">
                <a:latin typeface="Trebuchet MS"/>
                <a:cs typeface="Trebuchet MS"/>
              </a:rPr>
              <a:t> </a:t>
            </a:r>
            <a:r>
              <a:rPr sz="1100" b="1" spc="-90" dirty="0">
                <a:latin typeface="Trebuchet MS"/>
                <a:cs typeface="Trebuchet MS"/>
              </a:rPr>
              <a:t>3:</a:t>
            </a:r>
            <a:r>
              <a:rPr sz="1100" b="1" spc="-50" dirty="0">
                <a:latin typeface="Trebuchet MS"/>
                <a:cs typeface="Trebuchet MS"/>
              </a:rPr>
              <a:t> </a:t>
            </a:r>
            <a:r>
              <a:rPr sz="1100" b="1" spc="-20" dirty="0">
                <a:latin typeface="Trebuchet MS"/>
                <a:cs typeface="Trebuchet MS"/>
              </a:rPr>
              <a:t>Your</a:t>
            </a:r>
            <a:r>
              <a:rPr sz="1100" b="1" spc="-3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Orders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78001" y="3298837"/>
            <a:ext cx="11671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</a:t>
            </a:r>
            <a:r>
              <a:rPr sz="1100" b="1" spc="25" dirty="0">
                <a:latin typeface="Trebuchet MS"/>
                <a:cs typeface="Trebuchet MS"/>
              </a:rPr>
              <a:t> </a:t>
            </a:r>
            <a:r>
              <a:rPr sz="1100" b="1" spc="-130" dirty="0">
                <a:latin typeface="Trebuchet MS"/>
                <a:cs typeface="Trebuchet MS"/>
              </a:rPr>
              <a:t>1:</a:t>
            </a:r>
            <a:r>
              <a:rPr sz="1100" b="1" spc="3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Open</a:t>
            </a:r>
            <a:r>
              <a:rPr sz="1100" b="1" spc="-20" dirty="0">
                <a:latin typeface="Trebuchet MS"/>
                <a:cs typeface="Trebuchet MS"/>
              </a:rPr>
              <a:t> </a:t>
            </a:r>
            <a:r>
              <a:rPr sz="1100" b="1" spc="25" dirty="0">
                <a:latin typeface="Trebuchet MS"/>
                <a:cs typeface="Trebuchet MS"/>
              </a:rPr>
              <a:t>App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86507" y="3298837"/>
            <a:ext cx="16148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 </a:t>
            </a:r>
            <a:r>
              <a:rPr sz="1100" b="1" spc="-80" dirty="0">
                <a:latin typeface="Trebuchet MS"/>
                <a:cs typeface="Trebuchet MS"/>
              </a:rPr>
              <a:t>4:</a:t>
            </a:r>
            <a:r>
              <a:rPr sz="1100" b="1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Return/Replace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55244" y="1887450"/>
            <a:ext cx="741772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-10" dirty="0">
                <a:latin typeface="Trebuchet MS"/>
                <a:cs typeface="Trebuchet MS"/>
              </a:rPr>
              <a:t>P</a:t>
            </a:r>
            <a:r>
              <a:rPr lang="en-IN" sz="900" b="1" spc="-10" dirty="0" err="1">
                <a:latin typeface="Trebuchet MS"/>
                <a:cs typeface="Trebuchet MS"/>
              </a:rPr>
              <a:t>rocess</a:t>
            </a:r>
            <a:r>
              <a:rPr lang="en-IN" sz="900" b="1" spc="-10" dirty="0">
                <a:latin typeface="Trebuchet MS"/>
                <a:cs typeface="Trebuchet MS"/>
              </a:rPr>
              <a:t>/Flow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505668" y="3813388"/>
            <a:ext cx="14693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Provision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of</a:t>
            </a:r>
            <a:r>
              <a:rPr sz="800" spc="-15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‘Buy</a:t>
            </a:r>
            <a:r>
              <a:rPr sz="800" b="1" spc="-65" dirty="0">
                <a:latin typeface="Trebuchet MS"/>
                <a:cs typeface="Trebuchet MS"/>
              </a:rPr>
              <a:t> </a:t>
            </a:r>
            <a:r>
              <a:rPr sz="800" b="1" spc="-20" dirty="0">
                <a:latin typeface="Trebuchet MS"/>
                <a:cs typeface="Trebuchet MS"/>
              </a:rPr>
              <a:t>Again’</a:t>
            </a:r>
            <a:r>
              <a:rPr sz="800" b="1" spc="-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feature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E6F1578-4B10-C27B-44C6-55C2CC41C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581" y="-1067983"/>
            <a:ext cx="3199786" cy="568850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EE34A0C-100F-C61D-D605-9D81531CA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3728" y="-1023714"/>
            <a:ext cx="3149353" cy="559884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6708FA-650A-FEF6-48DD-E5D431CF7F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9571" y="-1029513"/>
            <a:ext cx="3149353" cy="559884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E7FBA02-83E1-A23C-47BD-32B9BFE704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1013" y="-1009112"/>
            <a:ext cx="3149353" cy="5598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89" y="2182645"/>
            <a:ext cx="7962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User</a:t>
            </a:r>
            <a:r>
              <a:rPr sz="1000" b="1" spc="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Journey</a:t>
            </a:r>
            <a:r>
              <a:rPr sz="10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000" b="1" u="sng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Map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(3/4)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861" y="3327404"/>
            <a:ext cx="699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Experience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150" y="4059299"/>
            <a:ext cx="442299" cy="4422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5464" y="4472149"/>
            <a:ext cx="468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855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656C78"/>
                </a:solidFill>
                <a:latin typeface="Trebuchet MS"/>
                <a:cs typeface="Trebuchet MS"/>
              </a:rPr>
              <a:t>Key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Metrics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48312" y="98737"/>
            <a:ext cx="7843125" cy="4879125"/>
            <a:chOff x="1148312" y="98737"/>
            <a:chExt cx="7843125" cy="48791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12" y="98737"/>
              <a:ext cx="7843125" cy="48791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10225" y="1416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7415769" y="4755299"/>
                  </a:move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0225" y="1416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0" y="303530"/>
                  </a:move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close/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0325" y="145850"/>
              <a:ext cx="7741284" cy="4757420"/>
            </a:xfrm>
            <a:custGeom>
              <a:avLst/>
              <a:gdLst/>
              <a:ahLst/>
              <a:cxnLst/>
              <a:rect l="l" t="t" r="r" b="b"/>
              <a:pathLst>
                <a:path w="7741284" h="4757420">
                  <a:moveTo>
                    <a:pt x="7740899" y="4096224"/>
                  </a:moveTo>
                  <a:lnTo>
                    <a:pt x="0" y="4096224"/>
                  </a:lnTo>
                </a:path>
                <a:path w="7741284" h="4757420">
                  <a:moveTo>
                    <a:pt x="816274" y="0"/>
                  </a:moveTo>
                  <a:lnTo>
                    <a:pt x="816274" y="4757099"/>
                  </a:lnTo>
                </a:path>
                <a:path w="7741284" h="4757420">
                  <a:moveTo>
                    <a:pt x="2505249" y="0"/>
                  </a:moveTo>
                  <a:lnTo>
                    <a:pt x="2505249" y="4742999"/>
                  </a:lnTo>
                </a:path>
                <a:path w="7741284" h="4757420">
                  <a:moveTo>
                    <a:pt x="4178924" y="7526"/>
                  </a:moveTo>
                  <a:lnTo>
                    <a:pt x="4178924" y="4743026"/>
                  </a:lnTo>
                </a:path>
                <a:path w="7741284" h="4757420">
                  <a:moveTo>
                    <a:pt x="5881124" y="0"/>
                  </a:moveTo>
                  <a:lnTo>
                    <a:pt x="5881124" y="4757099"/>
                  </a:lnTo>
                </a:path>
                <a:path w="7741284" h="4757420">
                  <a:moveTo>
                    <a:pt x="7740899" y="3398324"/>
                  </a:moveTo>
                  <a:lnTo>
                    <a:pt x="0" y="3398324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1935" y="1087402"/>
            <a:ext cx="575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462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Personas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280" y="815737"/>
            <a:ext cx="342048" cy="26545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08960"/>
            <a:ext cx="978600" cy="41142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149" y="1752627"/>
            <a:ext cx="442299" cy="42097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260558" y="3728818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900" b="1" spc="50" dirty="0">
                <a:latin typeface="Trebuchet MS"/>
                <a:cs typeface="Trebuchet MS"/>
              </a:rPr>
              <a:t>UX</a:t>
            </a:r>
            <a:r>
              <a:rPr sz="900" b="1" spc="-65" dirty="0">
                <a:latin typeface="Trebuchet MS"/>
                <a:cs typeface="Trebuchet MS"/>
              </a:rPr>
              <a:t> </a:t>
            </a:r>
            <a:r>
              <a:rPr sz="900" b="1" spc="-10" dirty="0">
                <a:latin typeface="Trebuchet MS"/>
                <a:cs typeface="Trebuchet MS"/>
              </a:rPr>
              <a:t>Element </a:t>
            </a:r>
            <a:r>
              <a:rPr sz="900" b="1" dirty="0">
                <a:latin typeface="Trebuchet MS"/>
                <a:cs typeface="Trebuchet MS"/>
              </a:rPr>
              <a:t>standing</a:t>
            </a:r>
            <a:r>
              <a:rPr sz="900" b="1" spc="145" dirty="0">
                <a:latin typeface="Trebuchet MS"/>
                <a:cs typeface="Trebuchet MS"/>
              </a:rPr>
              <a:t> </a:t>
            </a:r>
            <a:r>
              <a:rPr sz="900" b="1" spc="-25" dirty="0">
                <a:latin typeface="Trebuchet MS"/>
                <a:cs typeface="Trebuchet MS"/>
              </a:rPr>
              <a:t>out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88276" y="4266058"/>
            <a:ext cx="66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marR="15875" algn="ctr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rebuchet MS"/>
                <a:cs typeface="Trebuchet MS"/>
              </a:rPr>
              <a:t>Hypothesis </a:t>
            </a:r>
            <a:r>
              <a:rPr sz="900" b="1" dirty="0">
                <a:latin typeface="Trebuchet MS"/>
                <a:cs typeface="Trebuchet MS"/>
              </a:rPr>
              <a:t>on</a:t>
            </a:r>
            <a:r>
              <a:rPr sz="900" b="1" spc="-50" dirty="0">
                <a:latin typeface="Trebuchet MS"/>
                <a:cs typeface="Trebuchet MS"/>
              </a:rPr>
              <a:t> </a:t>
            </a:r>
            <a:r>
              <a:rPr sz="900" b="1" spc="-25" dirty="0">
                <a:latin typeface="Trebuchet MS"/>
                <a:cs typeface="Trebuchet MS"/>
              </a:rPr>
              <a:t>why</a:t>
            </a:r>
            <a:endParaRPr sz="90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900" b="1" dirty="0">
                <a:latin typeface="Trebuchet MS"/>
                <a:cs typeface="Trebuchet MS"/>
              </a:rPr>
              <a:t>its</a:t>
            </a:r>
            <a:r>
              <a:rPr sz="900" b="1" spc="-55" dirty="0">
                <a:latin typeface="Trebuchet MS"/>
                <a:cs typeface="Trebuchet MS"/>
              </a:rPr>
              <a:t> </a:t>
            </a:r>
            <a:r>
              <a:rPr sz="900" b="1" dirty="0">
                <a:latin typeface="Trebuchet MS"/>
                <a:cs typeface="Trebuchet MS"/>
              </a:rPr>
              <a:t>built</a:t>
            </a:r>
            <a:r>
              <a:rPr sz="900" b="1" spc="-50" dirty="0">
                <a:latin typeface="Trebuchet MS"/>
                <a:cs typeface="Trebuchet MS"/>
              </a:rPr>
              <a:t> </a:t>
            </a:r>
            <a:r>
              <a:rPr sz="900" b="1" spc="-20" dirty="0">
                <a:latin typeface="Trebuchet MS"/>
                <a:cs typeface="Trebuchet MS"/>
              </a:rPr>
              <a:t>this </a:t>
            </a:r>
            <a:r>
              <a:rPr sz="900" b="1" spc="-25" dirty="0">
                <a:latin typeface="Trebuchet MS"/>
                <a:cs typeface="Trebuchet MS"/>
              </a:rPr>
              <a:t>way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99147" y="3760178"/>
            <a:ext cx="11125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Trebuchet MS"/>
                <a:cs typeface="Trebuchet MS"/>
              </a:rPr>
              <a:t>Estimated</a:t>
            </a:r>
            <a:r>
              <a:rPr sz="800" b="1" spc="20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Return</a:t>
            </a:r>
            <a:r>
              <a:rPr sz="800" b="1" spc="25" dirty="0">
                <a:latin typeface="Trebuchet MS"/>
                <a:cs typeface="Trebuchet MS"/>
              </a:rPr>
              <a:t> </a:t>
            </a:r>
            <a:r>
              <a:rPr sz="800" b="1" spc="-20" dirty="0">
                <a:latin typeface="Trebuchet MS"/>
                <a:cs typeface="Trebuchet MS"/>
              </a:rPr>
              <a:t>date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Trebuchet MS"/>
                <a:cs typeface="Trebuchet MS"/>
              </a:rPr>
              <a:t>specified</a:t>
            </a:r>
            <a:r>
              <a:rPr sz="800" spc="-10" dirty="0">
                <a:latin typeface="Trebuchet MS"/>
                <a:cs typeface="Trebuchet MS"/>
              </a:rPr>
              <a:t> </a:t>
            </a:r>
            <a:r>
              <a:rPr sz="800" spc="-30" dirty="0">
                <a:latin typeface="Trebuchet MS"/>
                <a:cs typeface="Trebuchet MS"/>
              </a:rPr>
              <a:t>at</a:t>
            </a:r>
            <a:r>
              <a:rPr sz="800" spc="-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-10" dirty="0">
                <a:latin typeface="Trebuchet MS"/>
                <a:cs typeface="Trebuchet MS"/>
              </a:rPr>
              <a:t> bottom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26569" y="4357856"/>
            <a:ext cx="145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User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has</a:t>
            </a:r>
            <a:r>
              <a:rPr sz="800" spc="7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information </a:t>
            </a:r>
            <a:r>
              <a:rPr sz="800" dirty="0">
                <a:latin typeface="Trebuchet MS"/>
                <a:cs typeface="Trebuchet MS"/>
              </a:rPr>
              <a:t>beforehand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and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can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return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the </a:t>
            </a:r>
            <a:r>
              <a:rPr sz="800" dirty="0">
                <a:latin typeface="Trebuchet MS"/>
                <a:cs typeface="Trebuchet MS"/>
              </a:rPr>
              <a:t>product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on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time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82783" y="4357980"/>
            <a:ext cx="151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For</a:t>
            </a:r>
            <a:r>
              <a:rPr sz="800" spc="-3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reasons</a:t>
            </a:r>
            <a:r>
              <a:rPr sz="800" b="1" spc="-1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not</a:t>
            </a:r>
            <a:r>
              <a:rPr sz="800" b="1" spc="-1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specified</a:t>
            </a:r>
            <a:r>
              <a:rPr sz="800" b="1" spc="-10" dirty="0">
                <a:latin typeface="Trebuchet MS"/>
                <a:cs typeface="Trebuchet MS"/>
              </a:rPr>
              <a:t> </a:t>
            </a:r>
            <a:r>
              <a:rPr sz="800" b="1" spc="-30" dirty="0">
                <a:latin typeface="Trebuchet MS"/>
                <a:cs typeface="Trebuchet MS"/>
              </a:rPr>
              <a:t>in</a:t>
            </a:r>
            <a:r>
              <a:rPr sz="800" b="1" spc="-10" dirty="0">
                <a:latin typeface="Trebuchet MS"/>
                <a:cs typeface="Trebuchet MS"/>
              </a:rPr>
              <a:t> </a:t>
            </a:r>
            <a:r>
              <a:rPr sz="800" b="1" spc="-25" dirty="0">
                <a:latin typeface="Trebuchet MS"/>
                <a:cs typeface="Trebuchet MS"/>
              </a:rPr>
              <a:t>the </a:t>
            </a:r>
            <a:r>
              <a:rPr sz="800" b="1" dirty="0">
                <a:latin typeface="Trebuchet MS"/>
                <a:cs typeface="Trebuchet MS"/>
              </a:rPr>
              <a:t>lists</a:t>
            </a:r>
            <a:r>
              <a:rPr sz="800" b="1" spc="30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earlier,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users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can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type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in </a:t>
            </a:r>
            <a:r>
              <a:rPr sz="800" spc="-20" dirty="0">
                <a:latin typeface="Trebuchet MS"/>
                <a:cs typeface="Trebuchet MS"/>
              </a:rPr>
              <a:t>extra</a:t>
            </a:r>
            <a:r>
              <a:rPr sz="800" spc="-10" dirty="0">
                <a:latin typeface="Trebuchet MS"/>
                <a:cs typeface="Trebuchet MS"/>
              </a:rPr>
              <a:t> comments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23871" y="3752441"/>
            <a:ext cx="14941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1820" marR="5080" indent="-579755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Trebuchet MS"/>
                <a:cs typeface="Trebuchet MS"/>
              </a:rPr>
              <a:t>Amazon</a:t>
            </a:r>
            <a:r>
              <a:rPr sz="800" b="1" spc="2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Pay</a:t>
            </a:r>
            <a:r>
              <a:rPr sz="800" b="1" spc="2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balance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option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for </a:t>
            </a:r>
            <a:r>
              <a:rPr sz="800" spc="-10" dirty="0">
                <a:latin typeface="Trebuchet MS"/>
                <a:cs typeface="Trebuchet MS"/>
              </a:rPr>
              <a:t>refund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30771" y="4373755"/>
            <a:ext cx="1481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Gives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users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incentive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on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letting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money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be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used</a:t>
            </a:r>
            <a:r>
              <a:rPr sz="800" spc="60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for</a:t>
            </a:r>
            <a:r>
              <a:rPr sz="800" spc="3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their </a:t>
            </a:r>
            <a:r>
              <a:rPr sz="800" dirty="0">
                <a:latin typeface="Trebuchet MS"/>
                <a:cs typeface="Trebuchet MS"/>
              </a:rPr>
              <a:t>next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amazon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purchase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83391" y="3298837"/>
            <a:ext cx="15265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</a:t>
            </a:r>
            <a:r>
              <a:rPr sz="1100" b="1" spc="40" dirty="0">
                <a:latin typeface="Trebuchet MS"/>
                <a:cs typeface="Trebuchet MS"/>
              </a:rPr>
              <a:t> </a:t>
            </a:r>
            <a:r>
              <a:rPr sz="1100" b="1" spc="-65" dirty="0">
                <a:latin typeface="Trebuchet MS"/>
                <a:cs typeface="Trebuchet MS"/>
              </a:rPr>
              <a:t>6:</a:t>
            </a:r>
            <a:r>
              <a:rPr sz="1100" b="1" spc="-1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Additional </a:t>
            </a:r>
            <a:r>
              <a:rPr sz="1100" b="1" spc="-20" dirty="0">
                <a:latin typeface="Trebuchet MS"/>
                <a:cs typeface="Trebuchet MS"/>
              </a:rPr>
              <a:t>Info.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24424" y="3298837"/>
            <a:ext cx="12458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 </a:t>
            </a:r>
            <a:r>
              <a:rPr sz="1100" b="1" spc="-85" dirty="0">
                <a:latin typeface="Trebuchet MS"/>
                <a:cs typeface="Trebuchet MS"/>
              </a:rPr>
              <a:t>7:</a:t>
            </a:r>
            <a:r>
              <a:rPr sz="1100" b="1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Comments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29954" y="3298837"/>
            <a:ext cx="14636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</a:t>
            </a:r>
            <a:r>
              <a:rPr sz="1100" b="1" spc="-15" dirty="0">
                <a:latin typeface="Trebuchet MS"/>
                <a:cs typeface="Trebuchet MS"/>
              </a:rPr>
              <a:t> </a:t>
            </a:r>
            <a:r>
              <a:rPr sz="1100" b="1" spc="-90" dirty="0">
                <a:latin typeface="Trebuchet MS"/>
                <a:cs typeface="Trebuchet MS"/>
              </a:rPr>
              <a:t>5:</a:t>
            </a:r>
            <a:r>
              <a:rPr sz="1100" b="1" spc="-15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Enter</a:t>
            </a:r>
            <a:r>
              <a:rPr sz="1100" b="1" spc="-4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Reasons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84366" y="3298837"/>
            <a:ext cx="14185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</a:t>
            </a:r>
            <a:r>
              <a:rPr sz="1100" b="1" spc="25" dirty="0">
                <a:latin typeface="Trebuchet MS"/>
                <a:cs typeface="Trebuchet MS"/>
              </a:rPr>
              <a:t> </a:t>
            </a:r>
            <a:r>
              <a:rPr sz="1100" b="1" spc="-60" dirty="0">
                <a:latin typeface="Trebuchet MS"/>
                <a:cs typeface="Trebuchet MS"/>
              </a:rPr>
              <a:t>8:</a:t>
            </a:r>
            <a:r>
              <a:rPr sz="1100" b="1" spc="2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Refund</a:t>
            </a:r>
            <a:r>
              <a:rPr sz="1100" b="1" spc="25" dirty="0">
                <a:latin typeface="Trebuchet MS"/>
                <a:cs typeface="Trebuchet MS"/>
              </a:rPr>
              <a:t> </a:t>
            </a:r>
            <a:r>
              <a:rPr sz="1100" b="1" spc="40" dirty="0">
                <a:latin typeface="Trebuchet MS"/>
                <a:cs typeface="Trebuchet MS"/>
              </a:rPr>
              <a:t>Mode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00375" y="1777047"/>
            <a:ext cx="455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rebuchet MS"/>
                <a:cs typeface="Trebuchet MS"/>
              </a:rPr>
              <a:t>Process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30121" y="3752428"/>
            <a:ext cx="14217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Trebuchet MS"/>
                <a:cs typeface="Trebuchet MS"/>
              </a:rPr>
              <a:t>Comments</a:t>
            </a:r>
            <a:r>
              <a:rPr sz="800" b="1" spc="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option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let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users </a:t>
            </a:r>
            <a:r>
              <a:rPr sz="800" dirty="0">
                <a:latin typeface="Trebuchet MS"/>
                <a:cs typeface="Trebuchet MS"/>
              </a:rPr>
              <a:t>type</a:t>
            </a:r>
            <a:r>
              <a:rPr sz="800" spc="-1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in reasons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67847" y="3752441"/>
            <a:ext cx="12217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marR="5080" indent="-156845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Trebuchet MS"/>
                <a:cs typeface="Trebuchet MS"/>
              </a:rPr>
              <a:t>Exhaustive</a:t>
            </a:r>
            <a:r>
              <a:rPr sz="800" b="1" spc="-30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list</a:t>
            </a:r>
            <a:r>
              <a:rPr sz="800" b="1" spc="-2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of</a:t>
            </a:r>
            <a:r>
              <a:rPr sz="800" spc="-4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reasons </a:t>
            </a:r>
            <a:r>
              <a:rPr sz="800" dirty="0">
                <a:latin typeface="Trebuchet MS"/>
                <a:cs typeface="Trebuchet MS"/>
              </a:rPr>
              <a:t>specified</a:t>
            </a:r>
            <a:r>
              <a:rPr sz="800" spc="5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for</a:t>
            </a:r>
            <a:r>
              <a:rPr sz="800" spc="-1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return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75080" y="4350118"/>
            <a:ext cx="1207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User</a:t>
            </a:r>
            <a:r>
              <a:rPr sz="800" spc="1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does</a:t>
            </a:r>
            <a:r>
              <a:rPr sz="800" b="1" spc="1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not</a:t>
            </a:r>
            <a:r>
              <a:rPr sz="800" b="1" spc="2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have</a:t>
            </a:r>
            <a:r>
              <a:rPr sz="800" b="1" spc="15" dirty="0">
                <a:latin typeface="Trebuchet MS"/>
                <a:cs typeface="Trebuchet MS"/>
              </a:rPr>
              <a:t> </a:t>
            </a:r>
            <a:r>
              <a:rPr sz="800" b="1" spc="-25" dirty="0">
                <a:latin typeface="Trebuchet MS"/>
                <a:cs typeface="Trebuchet MS"/>
              </a:rPr>
              <a:t>to </a:t>
            </a:r>
            <a:r>
              <a:rPr sz="800" b="1" dirty="0">
                <a:latin typeface="Trebuchet MS"/>
                <a:cs typeface="Trebuchet MS"/>
              </a:rPr>
              <a:t>manually</a:t>
            </a:r>
            <a:r>
              <a:rPr sz="800" b="1" spc="6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enter/type</a:t>
            </a:r>
            <a:r>
              <a:rPr sz="800" b="1" spc="9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the </a:t>
            </a:r>
            <a:r>
              <a:rPr sz="800" spc="-10" dirty="0">
                <a:latin typeface="Trebuchet MS"/>
                <a:cs typeface="Trebuchet MS"/>
              </a:rPr>
              <a:t>reason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C2DE0CB-9D5D-656F-F8ED-2E93AD03D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7648" y="-983400"/>
            <a:ext cx="3105503" cy="55208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A8DA6EE-29B6-CBB3-9B93-C7637E6B1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4991" y="-978609"/>
            <a:ext cx="3088866" cy="549131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813BF6-F870-96EF-76C6-B39933624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1359" y="-961834"/>
            <a:ext cx="3074520" cy="546581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A2F17B0-D0B8-FAD8-2FF0-C5B801B05D9C}"/>
              </a:ext>
            </a:extLst>
          </p:cNvPr>
          <p:cNvSpPr/>
          <p:nvPr/>
        </p:nvSpPr>
        <p:spPr>
          <a:xfrm>
            <a:off x="5624424" y="1752627"/>
            <a:ext cx="1245870" cy="4300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BA4C95B-7DA1-7BA2-10BA-AE686F621336}"/>
              </a:ext>
            </a:extLst>
          </p:cNvPr>
          <p:cNvSpPr/>
          <p:nvPr/>
        </p:nvSpPr>
        <p:spPr>
          <a:xfrm>
            <a:off x="3895984" y="987583"/>
            <a:ext cx="1285616" cy="76504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F349148-D841-E20A-235D-2DD4EA971A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7958" y="-1027449"/>
            <a:ext cx="3127584" cy="5560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89" y="2182645"/>
            <a:ext cx="7962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User</a:t>
            </a:r>
            <a:r>
              <a:rPr sz="1000" b="1" spc="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Journey</a:t>
            </a:r>
            <a:r>
              <a:rPr sz="10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000" b="1" u="sng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Map</a:t>
            </a:r>
            <a:r>
              <a:rPr sz="10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(4/4)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861" y="3327404"/>
            <a:ext cx="699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Experience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150" y="4059299"/>
            <a:ext cx="442299" cy="4422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5464" y="4472149"/>
            <a:ext cx="468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855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656C78"/>
                </a:solidFill>
                <a:latin typeface="Trebuchet MS"/>
                <a:cs typeface="Trebuchet MS"/>
              </a:rPr>
              <a:t>Key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Metrics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48312" y="98737"/>
            <a:ext cx="7843125" cy="4879125"/>
            <a:chOff x="1148312" y="98737"/>
            <a:chExt cx="7843125" cy="48791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312" y="98737"/>
              <a:ext cx="7843125" cy="48791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10225" y="1416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7415769" y="4755299"/>
                  </a:move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0225" y="1416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0" y="303530"/>
                  </a:move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close/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5275" y="304800"/>
              <a:ext cx="1340450" cy="29104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2724" y="196074"/>
              <a:ext cx="1626424" cy="3145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874" y="234174"/>
              <a:ext cx="1512124" cy="30312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5700" y="322425"/>
              <a:ext cx="1369324" cy="28928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7137" y="196050"/>
              <a:ext cx="1626424" cy="31455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4287" y="234150"/>
              <a:ext cx="1512124" cy="303121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6425" y="304800"/>
              <a:ext cx="1369325" cy="29104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2399" y="304800"/>
              <a:ext cx="1369324" cy="23685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5075" y="196075"/>
              <a:ext cx="1626424" cy="314549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2225" y="234175"/>
              <a:ext cx="1512124" cy="30311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6299" y="196050"/>
              <a:ext cx="1626424" cy="314551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3449" y="234150"/>
              <a:ext cx="1512123" cy="303121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10325" y="145850"/>
              <a:ext cx="7741284" cy="4757420"/>
            </a:xfrm>
            <a:custGeom>
              <a:avLst/>
              <a:gdLst/>
              <a:ahLst/>
              <a:cxnLst/>
              <a:rect l="l" t="t" r="r" b="b"/>
              <a:pathLst>
                <a:path w="7741284" h="4757420">
                  <a:moveTo>
                    <a:pt x="7740899" y="4096224"/>
                  </a:moveTo>
                  <a:lnTo>
                    <a:pt x="0" y="4096224"/>
                  </a:lnTo>
                </a:path>
                <a:path w="7741284" h="4757420">
                  <a:moveTo>
                    <a:pt x="816274" y="0"/>
                  </a:moveTo>
                  <a:lnTo>
                    <a:pt x="816274" y="4757099"/>
                  </a:lnTo>
                </a:path>
                <a:path w="7741284" h="4757420">
                  <a:moveTo>
                    <a:pt x="2505249" y="0"/>
                  </a:moveTo>
                  <a:lnTo>
                    <a:pt x="2505249" y="4742999"/>
                  </a:lnTo>
                </a:path>
                <a:path w="7741284" h="4757420">
                  <a:moveTo>
                    <a:pt x="4178924" y="7526"/>
                  </a:moveTo>
                  <a:lnTo>
                    <a:pt x="4178924" y="4743026"/>
                  </a:lnTo>
                </a:path>
                <a:path w="7741284" h="4757420">
                  <a:moveTo>
                    <a:pt x="5881124" y="0"/>
                  </a:moveTo>
                  <a:lnTo>
                    <a:pt x="5881124" y="4757099"/>
                  </a:lnTo>
                </a:path>
                <a:path w="7741284" h="4757420">
                  <a:moveTo>
                    <a:pt x="7740899" y="3398324"/>
                  </a:moveTo>
                  <a:lnTo>
                    <a:pt x="0" y="3398324"/>
                  </a:lnTo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1935" y="1087402"/>
            <a:ext cx="575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462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Personas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8280" y="815737"/>
            <a:ext cx="342048" cy="26545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108960"/>
            <a:ext cx="978600" cy="41142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8149" y="1752627"/>
            <a:ext cx="442299" cy="42097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260558" y="3728818"/>
            <a:ext cx="715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900" b="1" spc="50" dirty="0">
                <a:latin typeface="Trebuchet MS"/>
                <a:cs typeface="Trebuchet MS"/>
              </a:rPr>
              <a:t>UX</a:t>
            </a:r>
            <a:r>
              <a:rPr sz="900" b="1" spc="-65" dirty="0">
                <a:latin typeface="Trebuchet MS"/>
                <a:cs typeface="Trebuchet MS"/>
              </a:rPr>
              <a:t> </a:t>
            </a:r>
            <a:r>
              <a:rPr sz="900" b="1" spc="-10" dirty="0">
                <a:latin typeface="Trebuchet MS"/>
                <a:cs typeface="Trebuchet MS"/>
              </a:rPr>
              <a:t>Element </a:t>
            </a:r>
            <a:r>
              <a:rPr sz="900" b="1" dirty="0">
                <a:latin typeface="Trebuchet MS"/>
                <a:cs typeface="Trebuchet MS"/>
              </a:rPr>
              <a:t>standing</a:t>
            </a:r>
            <a:r>
              <a:rPr sz="900" b="1" spc="145" dirty="0">
                <a:latin typeface="Trebuchet MS"/>
                <a:cs typeface="Trebuchet MS"/>
              </a:rPr>
              <a:t> </a:t>
            </a:r>
            <a:r>
              <a:rPr sz="900" b="1" spc="-25" dirty="0">
                <a:latin typeface="Trebuchet MS"/>
                <a:cs typeface="Trebuchet MS"/>
              </a:rPr>
              <a:t>out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88276" y="4266058"/>
            <a:ext cx="66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marR="15875" algn="ctr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rebuchet MS"/>
                <a:cs typeface="Trebuchet MS"/>
              </a:rPr>
              <a:t>Hypothesis </a:t>
            </a:r>
            <a:r>
              <a:rPr sz="900" b="1" dirty="0">
                <a:latin typeface="Trebuchet MS"/>
                <a:cs typeface="Trebuchet MS"/>
              </a:rPr>
              <a:t>on</a:t>
            </a:r>
            <a:r>
              <a:rPr sz="900" b="1" spc="-50" dirty="0">
                <a:latin typeface="Trebuchet MS"/>
                <a:cs typeface="Trebuchet MS"/>
              </a:rPr>
              <a:t> </a:t>
            </a:r>
            <a:r>
              <a:rPr sz="900" b="1" spc="-25" dirty="0">
                <a:latin typeface="Trebuchet MS"/>
                <a:cs typeface="Trebuchet MS"/>
              </a:rPr>
              <a:t>why</a:t>
            </a:r>
            <a:endParaRPr sz="90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900" b="1" dirty="0">
                <a:latin typeface="Trebuchet MS"/>
                <a:cs typeface="Trebuchet MS"/>
              </a:rPr>
              <a:t>its</a:t>
            </a:r>
            <a:r>
              <a:rPr sz="900" b="1" spc="-55" dirty="0">
                <a:latin typeface="Trebuchet MS"/>
                <a:cs typeface="Trebuchet MS"/>
              </a:rPr>
              <a:t> </a:t>
            </a:r>
            <a:r>
              <a:rPr sz="900" b="1" dirty="0">
                <a:latin typeface="Trebuchet MS"/>
                <a:cs typeface="Trebuchet MS"/>
              </a:rPr>
              <a:t>built</a:t>
            </a:r>
            <a:r>
              <a:rPr sz="900" b="1" spc="-50" dirty="0">
                <a:latin typeface="Trebuchet MS"/>
                <a:cs typeface="Trebuchet MS"/>
              </a:rPr>
              <a:t> </a:t>
            </a:r>
            <a:r>
              <a:rPr sz="900" b="1" spc="-20" dirty="0">
                <a:latin typeface="Trebuchet MS"/>
                <a:cs typeface="Trebuchet MS"/>
              </a:rPr>
              <a:t>this </a:t>
            </a:r>
            <a:r>
              <a:rPr sz="900" b="1" spc="-25" dirty="0">
                <a:latin typeface="Trebuchet MS"/>
                <a:cs typeface="Trebuchet MS"/>
              </a:rPr>
              <a:t>way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20408" y="3821138"/>
            <a:ext cx="685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0" dirty="0">
                <a:latin typeface="Trebuchet MS"/>
                <a:cs typeface="Trebuchet MS"/>
              </a:rPr>
              <a:t>-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20433" y="4479776"/>
            <a:ext cx="685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Trebuchet MS"/>
                <a:cs typeface="Trebuchet MS"/>
              </a:rPr>
              <a:t>-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44849" y="4357980"/>
            <a:ext cx="139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Trebuchet MS"/>
                <a:cs typeface="Trebuchet MS"/>
              </a:rPr>
              <a:t>Gives</a:t>
            </a:r>
            <a:r>
              <a:rPr sz="800" spc="6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customers</a:t>
            </a:r>
            <a:r>
              <a:rPr sz="800" spc="60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instructions </a:t>
            </a:r>
            <a:r>
              <a:rPr sz="800" spc="-20" dirty="0">
                <a:latin typeface="Trebuchet MS"/>
                <a:cs typeface="Trebuchet MS"/>
              </a:rPr>
              <a:t>for</a:t>
            </a:r>
            <a:r>
              <a:rPr sz="800" spc="2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packaging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not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create </a:t>
            </a:r>
            <a:r>
              <a:rPr sz="800" dirty="0">
                <a:latin typeface="Trebuchet MS"/>
                <a:cs typeface="Trebuchet MS"/>
              </a:rPr>
              <a:t>issues</a:t>
            </a:r>
            <a:r>
              <a:rPr sz="800" spc="14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later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36258" y="3813400"/>
            <a:ext cx="685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0" dirty="0">
                <a:latin typeface="Trebuchet MS"/>
                <a:cs typeface="Trebuchet MS"/>
              </a:rPr>
              <a:t>-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36258" y="4495675"/>
            <a:ext cx="685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Trebuchet MS"/>
                <a:cs typeface="Trebuchet MS"/>
              </a:rPr>
              <a:t>-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70476" y="3298837"/>
            <a:ext cx="15525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</a:t>
            </a:r>
            <a:r>
              <a:rPr sz="1100" b="1" spc="35" dirty="0">
                <a:latin typeface="Trebuchet MS"/>
                <a:cs typeface="Trebuchet MS"/>
              </a:rPr>
              <a:t> </a:t>
            </a:r>
            <a:r>
              <a:rPr sz="1100" b="1" spc="-85" dirty="0">
                <a:latin typeface="Trebuchet MS"/>
                <a:cs typeface="Trebuchet MS"/>
              </a:rPr>
              <a:t>9.2:</a:t>
            </a:r>
            <a:r>
              <a:rPr sz="1100" b="1" spc="4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Bank</a:t>
            </a:r>
            <a:r>
              <a:rPr sz="1100" b="1" spc="-5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Account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74841" y="3298837"/>
            <a:ext cx="15449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</a:t>
            </a:r>
            <a:r>
              <a:rPr sz="1100" b="1" spc="20" dirty="0">
                <a:latin typeface="Trebuchet MS"/>
                <a:cs typeface="Trebuchet MS"/>
              </a:rPr>
              <a:t> </a:t>
            </a:r>
            <a:r>
              <a:rPr sz="1100" b="1" spc="-75" dirty="0">
                <a:latin typeface="Trebuchet MS"/>
                <a:cs typeface="Trebuchet MS"/>
              </a:rPr>
              <a:t>10:</a:t>
            </a:r>
            <a:r>
              <a:rPr sz="1100" b="1" spc="2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Pickup</a:t>
            </a:r>
            <a:r>
              <a:rPr sz="1100" b="1" spc="25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Details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46986" y="3298837"/>
            <a:ext cx="14293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</a:t>
            </a:r>
            <a:r>
              <a:rPr sz="1100" b="1" spc="35" dirty="0">
                <a:latin typeface="Trebuchet MS"/>
                <a:cs typeface="Trebuchet MS"/>
              </a:rPr>
              <a:t> </a:t>
            </a:r>
            <a:r>
              <a:rPr sz="1100" b="1" spc="-105" dirty="0">
                <a:latin typeface="Trebuchet MS"/>
                <a:cs typeface="Trebuchet MS"/>
              </a:rPr>
              <a:t>9.1:</a:t>
            </a:r>
            <a:r>
              <a:rPr sz="1100" b="1" spc="-5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Amazon</a:t>
            </a:r>
            <a:r>
              <a:rPr sz="1100" b="1" spc="40" dirty="0">
                <a:latin typeface="Trebuchet MS"/>
                <a:cs typeface="Trebuchet MS"/>
              </a:rPr>
              <a:t> </a:t>
            </a:r>
            <a:r>
              <a:rPr sz="1100" b="1" spc="-25" dirty="0">
                <a:latin typeface="Trebuchet MS"/>
                <a:cs typeface="Trebuchet MS"/>
              </a:rPr>
              <a:t>Pay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99977" y="3298837"/>
            <a:ext cx="1587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Trebuchet MS"/>
                <a:cs typeface="Trebuchet MS"/>
              </a:rPr>
              <a:t>Step</a:t>
            </a:r>
            <a:r>
              <a:rPr sz="1100" b="1" spc="-20" dirty="0">
                <a:latin typeface="Trebuchet MS"/>
                <a:cs typeface="Trebuchet MS"/>
              </a:rPr>
              <a:t> </a:t>
            </a:r>
            <a:r>
              <a:rPr sz="1100" b="1" spc="-120" dirty="0">
                <a:latin typeface="Trebuchet MS"/>
                <a:cs typeface="Trebuchet MS"/>
              </a:rPr>
              <a:t>11:</a:t>
            </a:r>
            <a:r>
              <a:rPr sz="1100" b="1" spc="-20" dirty="0">
                <a:latin typeface="Trebuchet MS"/>
                <a:cs typeface="Trebuchet MS"/>
              </a:rPr>
              <a:t> </a:t>
            </a:r>
            <a:r>
              <a:rPr sz="1100" b="1" dirty="0">
                <a:latin typeface="Trebuchet MS"/>
                <a:cs typeface="Trebuchet MS"/>
              </a:rPr>
              <a:t>Confirm</a:t>
            </a:r>
            <a:r>
              <a:rPr sz="1100" b="1" spc="-20" dirty="0">
                <a:latin typeface="Trebuchet MS"/>
                <a:cs typeface="Trebuchet MS"/>
              </a:rPr>
              <a:t> </a:t>
            </a:r>
            <a:r>
              <a:rPr sz="1100" b="1" spc="-10" dirty="0">
                <a:latin typeface="Trebuchet MS"/>
                <a:cs typeface="Trebuchet MS"/>
              </a:rPr>
              <a:t>Return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00375" y="1777047"/>
            <a:ext cx="455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rebuchet MS"/>
                <a:cs typeface="Trebuchet MS"/>
              </a:rPr>
              <a:t>Process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56390" y="3752428"/>
            <a:ext cx="1168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5080" indent="-360045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Trebuchet MS"/>
                <a:cs typeface="Trebuchet MS"/>
              </a:rPr>
              <a:t>Details</a:t>
            </a:r>
            <a:r>
              <a:rPr sz="800" b="1" spc="-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of</a:t>
            </a:r>
            <a:r>
              <a:rPr sz="800" b="1" spc="-2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Pickup</a:t>
            </a:r>
            <a:r>
              <a:rPr sz="800" b="1" spc="-1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clearly specified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13290" y="3752441"/>
            <a:ext cx="1331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220">
              <a:lnSpc>
                <a:spcPct val="100000"/>
              </a:lnSpc>
              <a:spcBef>
                <a:spcPts val="100"/>
              </a:spcBef>
            </a:pPr>
            <a:r>
              <a:rPr sz="800" b="1" spc="-35" dirty="0">
                <a:latin typeface="Trebuchet MS"/>
                <a:cs typeface="Trebuchet MS"/>
              </a:rPr>
              <a:t>‘Fastest’</a:t>
            </a:r>
            <a:r>
              <a:rPr sz="800" b="1" spc="-4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tag</a:t>
            </a:r>
            <a:r>
              <a:rPr sz="800" spc="-2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next</a:t>
            </a:r>
            <a:r>
              <a:rPr sz="800" spc="-1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-15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the </a:t>
            </a:r>
            <a:r>
              <a:rPr sz="800" spc="10" dirty="0">
                <a:latin typeface="Trebuchet MS"/>
                <a:cs typeface="Trebuchet MS"/>
              </a:rPr>
              <a:t>Amazon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Pay</a:t>
            </a:r>
            <a:r>
              <a:rPr sz="800" spc="1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balance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option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42669" y="4350118"/>
            <a:ext cx="1473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User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would</a:t>
            </a:r>
            <a:r>
              <a:rPr sz="800" spc="6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be</a:t>
            </a:r>
            <a:r>
              <a:rPr sz="800" spc="6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motivated</a:t>
            </a:r>
            <a:r>
              <a:rPr sz="800" spc="6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to </a:t>
            </a:r>
            <a:r>
              <a:rPr sz="800" spc="10" dirty="0">
                <a:latin typeface="Trebuchet MS"/>
                <a:cs typeface="Trebuchet MS"/>
              </a:rPr>
              <a:t>choose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a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hassle-free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faster </a:t>
            </a:r>
            <a:r>
              <a:rPr sz="800" dirty="0">
                <a:latin typeface="Trebuchet MS"/>
                <a:cs typeface="Trebuchet MS"/>
              </a:rPr>
              <a:t>option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and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further</a:t>
            </a:r>
            <a:r>
              <a:rPr sz="800" spc="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use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Amazon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234050" y="1618950"/>
            <a:ext cx="4662170" cy="1459865"/>
          </a:xfrm>
          <a:custGeom>
            <a:avLst/>
            <a:gdLst/>
            <a:ahLst/>
            <a:cxnLst/>
            <a:rect l="l" t="t" r="r" b="b"/>
            <a:pathLst>
              <a:path w="4662170" h="1459864">
                <a:moveTo>
                  <a:pt x="0" y="0"/>
                </a:moveTo>
                <a:lnTo>
                  <a:pt x="1311599" y="0"/>
                </a:lnTo>
                <a:lnTo>
                  <a:pt x="1311599" y="1142399"/>
                </a:lnTo>
                <a:lnTo>
                  <a:pt x="0" y="1142399"/>
                </a:lnTo>
                <a:lnTo>
                  <a:pt x="0" y="0"/>
                </a:lnTo>
                <a:close/>
              </a:path>
              <a:path w="4662170" h="1459864">
                <a:moveTo>
                  <a:pt x="1710062" y="15899"/>
                </a:moveTo>
                <a:lnTo>
                  <a:pt x="3021662" y="15899"/>
                </a:lnTo>
                <a:lnTo>
                  <a:pt x="3021662" y="1158299"/>
                </a:lnTo>
                <a:lnTo>
                  <a:pt x="1710062" y="1158299"/>
                </a:lnTo>
                <a:lnTo>
                  <a:pt x="1710062" y="15899"/>
                </a:lnTo>
                <a:close/>
              </a:path>
              <a:path w="4662170" h="1459864">
                <a:moveTo>
                  <a:pt x="3350274" y="1194149"/>
                </a:moveTo>
                <a:lnTo>
                  <a:pt x="4661874" y="1194149"/>
                </a:lnTo>
                <a:lnTo>
                  <a:pt x="4661874" y="1459649"/>
                </a:lnTo>
                <a:lnTo>
                  <a:pt x="3350274" y="1459649"/>
                </a:lnTo>
                <a:lnTo>
                  <a:pt x="3350274" y="119414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556CDA-CEBA-5EB4-B4AA-F7DF8EEFB44C}"/>
              </a:ext>
            </a:extLst>
          </p:cNvPr>
          <p:cNvSpPr/>
          <p:nvPr/>
        </p:nvSpPr>
        <p:spPr>
          <a:xfrm>
            <a:off x="5656390" y="1885950"/>
            <a:ext cx="11684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1FFCF2-691A-B652-3AA7-97EC17D4B621}"/>
              </a:ext>
            </a:extLst>
          </p:cNvPr>
          <p:cNvSpPr/>
          <p:nvPr/>
        </p:nvSpPr>
        <p:spPr>
          <a:xfrm>
            <a:off x="7455505" y="1658312"/>
            <a:ext cx="1168400" cy="7610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724" y="2902862"/>
              <a:ext cx="427150" cy="427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78599" y="0"/>
              <a:ext cx="8165465" cy="5143500"/>
            </a:xfrm>
            <a:custGeom>
              <a:avLst/>
              <a:gdLst/>
              <a:ahLst/>
              <a:cxnLst/>
              <a:rect l="l" t="t" r="r" b="b"/>
              <a:pathLst>
                <a:path w="8165465" h="5143500">
                  <a:moveTo>
                    <a:pt x="8165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8165399" y="0"/>
                  </a:lnTo>
                  <a:lnTo>
                    <a:pt x="8165399" y="5143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1689" y="2182645"/>
            <a:ext cx="7962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595959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595959"/>
                </a:solidFill>
                <a:latin typeface="Trebuchet MS"/>
                <a:cs typeface="Trebuchet MS"/>
              </a:rPr>
              <a:t>Journey</a:t>
            </a:r>
            <a:r>
              <a:rPr sz="1000" b="1" spc="-6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595959"/>
                </a:solidFill>
                <a:latin typeface="Trebuchet MS"/>
                <a:cs typeface="Trebuchet MS"/>
              </a:rPr>
              <a:t>Map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861" y="3327404"/>
            <a:ext cx="699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User</a:t>
            </a: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Experience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(1/2)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150" y="4059299"/>
            <a:ext cx="442299" cy="442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5464" y="4472149"/>
            <a:ext cx="468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855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656C78"/>
                </a:solidFill>
                <a:latin typeface="Trebuchet MS"/>
                <a:cs typeface="Trebuchet MS"/>
              </a:rPr>
              <a:t>Key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Metrics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39737" y="151237"/>
            <a:ext cx="7843125" cy="4879125"/>
            <a:chOff x="1139737" y="151237"/>
            <a:chExt cx="7843125" cy="48791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9737" y="151237"/>
              <a:ext cx="7843125" cy="48791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01649" y="1941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7415769" y="4755299"/>
                  </a:move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01649" y="1941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0" y="303530"/>
                  </a:move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close/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1935" y="1087402"/>
            <a:ext cx="575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462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Personas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280" y="815737"/>
            <a:ext cx="342048" cy="26545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08960"/>
            <a:ext cx="978600" cy="41142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8149" y="1752627"/>
            <a:ext cx="442299" cy="420971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25" dirty="0"/>
              <a:t> </a:t>
            </a:r>
            <a:r>
              <a:rPr spc="-10" dirty="0"/>
              <a:t>Experience</a:t>
            </a:r>
          </a:p>
        </p:txBody>
      </p:sp>
      <p:sp>
        <p:nvSpPr>
          <p:cNvPr id="21" name="object 21"/>
          <p:cNvSpPr/>
          <p:nvPr/>
        </p:nvSpPr>
        <p:spPr>
          <a:xfrm>
            <a:off x="1210224" y="715750"/>
            <a:ext cx="2404745" cy="0"/>
          </a:xfrm>
          <a:custGeom>
            <a:avLst/>
            <a:gdLst/>
            <a:ahLst/>
            <a:cxnLst/>
            <a:rect l="l" t="t" r="r" b="b"/>
            <a:pathLst>
              <a:path w="2404745">
                <a:moveTo>
                  <a:pt x="0" y="0"/>
                </a:moveTo>
                <a:lnTo>
                  <a:pt x="2404199" y="0"/>
                </a:lnTo>
              </a:path>
            </a:pathLst>
          </a:custGeom>
          <a:ln w="19049">
            <a:solidFill>
              <a:srgbClr val="0100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21437" y="2277518"/>
            <a:ext cx="10934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00"/>
              </a:spcBef>
              <a:buSzPct val="112500"/>
              <a:buFont typeface="Microsoft Sans Serif"/>
              <a:buChar char="●"/>
              <a:tabLst>
                <a:tab pos="309880" algn="l"/>
                <a:tab pos="605155" algn="l"/>
              </a:tabLst>
            </a:pPr>
            <a:r>
              <a:rPr sz="800" spc="10" dirty="0">
                <a:latin typeface="Trebuchet MS"/>
                <a:cs typeface="Trebuchet MS"/>
              </a:rPr>
              <a:t>A</a:t>
            </a:r>
            <a:r>
              <a:rPr sz="800" dirty="0">
                <a:latin typeface="Trebuchet MS"/>
                <a:cs typeface="Trebuchet MS"/>
              </a:rPr>
              <a:t>	</a:t>
            </a:r>
            <a:r>
              <a:rPr sz="800" spc="-10" dirty="0">
                <a:latin typeface="Trebuchet MS"/>
                <a:cs typeface="Trebuchet MS"/>
              </a:rPr>
              <a:t>dedicated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8698" y="2264818"/>
            <a:ext cx="949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0885" algn="l"/>
              </a:tabLst>
            </a:pPr>
            <a:r>
              <a:rPr sz="900" b="1" spc="-10" dirty="0">
                <a:solidFill>
                  <a:srgbClr val="FF9900"/>
                </a:solidFill>
                <a:latin typeface="Trebuchet MS"/>
                <a:cs typeface="Trebuchet MS"/>
              </a:rPr>
              <a:t>"Returns</a:t>
            </a:r>
            <a:r>
              <a:rPr sz="900" b="1" dirty="0">
                <a:solidFill>
                  <a:srgbClr val="FF9900"/>
                </a:solidFill>
                <a:latin typeface="Trebuchet MS"/>
                <a:cs typeface="Trebuchet MS"/>
              </a:rPr>
              <a:t>	</a:t>
            </a:r>
            <a:r>
              <a:rPr sz="900" b="1" spc="-25" dirty="0">
                <a:solidFill>
                  <a:srgbClr val="FF9900"/>
                </a:solidFill>
                <a:latin typeface="Trebuchet MS"/>
                <a:cs typeface="Trebuchet MS"/>
              </a:rPr>
              <a:t>and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19075" y="2401977"/>
            <a:ext cx="199834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9900"/>
                </a:solidFill>
                <a:latin typeface="Trebuchet MS"/>
                <a:cs typeface="Trebuchet MS"/>
              </a:rPr>
              <a:t>Replacements"</a:t>
            </a:r>
            <a:r>
              <a:rPr sz="900" b="1" spc="130" dirty="0">
                <a:solidFill>
                  <a:srgbClr val="FF9900"/>
                </a:solidFill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section,</a:t>
            </a:r>
            <a:r>
              <a:rPr sz="800" spc="47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conveniently </a:t>
            </a:r>
            <a:r>
              <a:rPr sz="800" dirty="0">
                <a:latin typeface="Trebuchet MS"/>
                <a:cs typeface="Trebuchet MS"/>
              </a:rPr>
              <a:t>located</a:t>
            </a:r>
            <a:r>
              <a:rPr sz="800" spc="13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in</a:t>
            </a:r>
            <a:r>
              <a:rPr sz="800" spc="1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13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website</a:t>
            </a:r>
            <a:r>
              <a:rPr sz="800" b="1" spc="135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footer</a:t>
            </a:r>
            <a:r>
              <a:rPr sz="800" dirty="0">
                <a:latin typeface="Trebuchet MS"/>
                <a:cs typeface="Trebuchet MS"/>
              </a:rPr>
              <a:t>,</a:t>
            </a:r>
            <a:r>
              <a:rPr sz="800" spc="1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serves</a:t>
            </a:r>
            <a:r>
              <a:rPr sz="800" spc="135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as </a:t>
            </a:r>
            <a:r>
              <a:rPr sz="800" dirty="0">
                <a:latin typeface="Trebuchet MS"/>
                <a:cs typeface="Trebuchet MS"/>
              </a:rPr>
              <a:t>Amazon's</a:t>
            </a:r>
            <a:r>
              <a:rPr sz="800" spc="21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principal</a:t>
            </a:r>
            <a:r>
              <a:rPr sz="800" spc="19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repository</a:t>
            </a:r>
            <a:r>
              <a:rPr sz="800" spc="19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for</a:t>
            </a:r>
            <a:r>
              <a:rPr sz="800" spc="20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returns documentation.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29168" y="3027325"/>
            <a:ext cx="22110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5080" indent="-290195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302260" algn="l"/>
              </a:tabLst>
            </a:pP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most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essential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thing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keep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in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mind </a:t>
            </a:r>
            <a:r>
              <a:rPr sz="800" dirty="0">
                <a:latin typeface="Trebuchet MS"/>
                <a:cs typeface="Trebuchet MS"/>
              </a:rPr>
              <a:t>is</a:t>
            </a:r>
            <a:r>
              <a:rPr sz="800" spc="-1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that</a:t>
            </a:r>
            <a:r>
              <a:rPr sz="800" spc="-3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you</a:t>
            </a:r>
            <a:r>
              <a:rPr sz="800" spc="-10" dirty="0"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9900"/>
                </a:solidFill>
                <a:latin typeface="Trebuchet MS"/>
                <a:cs typeface="Trebuchet MS"/>
              </a:rPr>
              <a:t>don't</a:t>
            </a:r>
            <a:r>
              <a:rPr sz="900" b="1" spc="-1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9900"/>
                </a:solidFill>
                <a:latin typeface="Trebuchet MS"/>
                <a:cs typeface="Trebuchet MS"/>
              </a:rPr>
              <a:t>have</a:t>
            </a:r>
            <a:r>
              <a:rPr sz="900" b="1" spc="-1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9900"/>
                </a:solidFill>
                <a:latin typeface="Trebuchet MS"/>
                <a:cs typeface="Trebuchet MS"/>
              </a:rPr>
              <a:t>to</a:t>
            </a:r>
            <a:r>
              <a:rPr sz="900" b="1" spc="-1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9900"/>
                </a:solidFill>
                <a:latin typeface="Trebuchet MS"/>
                <a:cs typeface="Trebuchet MS"/>
              </a:rPr>
              <a:t>phone</a:t>
            </a:r>
            <a:r>
              <a:rPr sz="900" b="1" spc="-1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900" b="1" spc="-50" dirty="0">
                <a:solidFill>
                  <a:srgbClr val="FF9900"/>
                </a:solidFill>
                <a:latin typeface="Trebuchet MS"/>
                <a:cs typeface="Trebuchet MS"/>
              </a:rPr>
              <a:t>a </a:t>
            </a:r>
            <a:r>
              <a:rPr sz="900" b="1" dirty="0">
                <a:solidFill>
                  <a:srgbClr val="FF9900"/>
                </a:solidFill>
                <a:latin typeface="Trebuchet MS"/>
                <a:cs typeface="Trebuchet MS"/>
              </a:rPr>
              <a:t>customer service</a:t>
            </a:r>
            <a:r>
              <a:rPr sz="900" b="1" spc="30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9900"/>
                </a:solidFill>
                <a:latin typeface="Trebuchet MS"/>
                <a:cs typeface="Trebuchet MS"/>
              </a:rPr>
              <a:t>agent</a:t>
            </a:r>
            <a:r>
              <a:rPr sz="900" b="1" spc="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make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spc="-50" dirty="0">
                <a:latin typeface="Trebuchet MS"/>
                <a:cs typeface="Trebuchet MS"/>
              </a:rPr>
              <a:t>a</a:t>
            </a:r>
            <a:r>
              <a:rPr sz="800" spc="-10" dirty="0">
                <a:latin typeface="Trebuchet MS"/>
                <a:cs typeface="Trebuchet MS"/>
              </a:rPr>
              <a:t> return</a:t>
            </a:r>
            <a:r>
              <a:rPr sz="800" spc="-2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request.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19075" y="3667405"/>
            <a:ext cx="19824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60" dirty="0">
                <a:latin typeface="Trebuchet MS"/>
                <a:cs typeface="Trebuchet MS"/>
              </a:rPr>
              <a:t>A</a:t>
            </a:r>
            <a:r>
              <a:rPr sz="800" dirty="0">
                <a:latin typeface="Trebuchet MS"/>
                <a:cs typeface="Trebuchet MS"/>
              </a:rPr>
              <a:t> customer</a:t>
            </a:r>
            <a:r>
              <a:rPr sz="800" spc="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may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b="1" spc="-25" dirty="0">
                <a:latin typeface="Trebuchet MS"/>
                <a:cs typeface="Trebuchet MS"/>
              </a:rPr>
              <a:t>initiate</a:t>
            </a:r>
            <a:r>
              <a:rPr sz="800" b="1" spc="30" dirty="0">
                <a:latin typeface="Trebuchet MS"/>
                <a:cs typeface="Trebuchet MS"/>
              </a:rPr>
              <a:t> </a:t>
            </a:r>
            <a:r>
              <a:rPr sz="800" b="1" spc="-25" dirty="0">
                <a:latin typeface="Trebuchet MS"/>
                <a:cs typeface="Trebuchet MS"/>
              </a:rPr>
              <a:t>their</a:t>
            </a:r>
            <a:r>
              <a:rPr sz="800" b="1" dirty="0">
                <a:latin typeface="Trebuchet MS"/>
                <a:cs typeface="Trebuchet MS"/>
              </a:rPr>
              <a:t> own</a:t>
            </a:r>
            <a:r>
              <a:rPr sz="800" b="1" spc="25" dirty="0">
                <a:latin typeface="Trebuchet MS"/>
                <a:cs typeface="Trebuchet MS"/>
              </a:rPr>
              <a:t> </a:t>
            </a:r>
            <a:r>
              <a:rPr sz="800" b="1" spc="-10" dirty="0">
                <a:latin typeface="Trebuchet MS"/>
                <a:cs typeface="Trebuchet MS"/>
              </a:rPr>
              <a:t>returns or</a:t>
            </a:r>
            <a:r>
              <a:rPr sz="800" b="1" spc="-35" dirty="0">
                <a:latin typeface="Trebuchet MS"/>
                <a:cs typeface="Trebuchet MS"/>
              </a:rPr>
              <a:t> </a:t>
            </a:r>
            <a:r>
              <a:rPr sz="800" b="1" spc="-20" dirty="0">
                <a:latin typeface="Trebuchet MS"/>
                <a:cs typeface="Trebuchet MS"/>
              </a:rPr>
              <a:t>refunds</a:t>
            </a:r>
            <a:r>
              <a:rPr sz="800" spc="-20" dirty="0">
                <a:latin typeface="Trebuchet MS"/>
                <a:cs typeface="Trebuchet MS"/>
              </a:rPr>
              <a:t>.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If</a:t>
            </a:r>
            <a:r>
              <a:rPr sz="800" spc="-2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an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order</a:t>
            </a:r>
            <a:r>
              <a:rPr sz="800" spc="-2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qualifies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for </a:t>
            </a:r>
            <a:r>
              <a:rPr sz="800" dirty="0">
                <a:latin typeface="Trebuchet MS"/>
                <a:cs typeface="Trebuchet MS"/>
              </a:rPr>
              <a:t>exchanges</a:t>
            </a:r>
            <a:r>
              <a:rPr sz="800" spc="10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or</a:t>
            </a:r>
            <a:r>
              <a:rPr sz="800" spc="8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repairs,</a:t>
            </a:r>
            <a:r>
              <a:rPr sz="800" spc="6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Amazon</a:t>
            </a:r>
            <a:r>
              <a:rPr sz="800" spc="10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also</a:t>
            </a:r>
            <a:r>
              <a:rPr sz="800" spc="100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makes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process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simple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for</a:t>
            </a:r>
            <a:r>
              <a:rPr sz="800" spc="3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customers.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29168" y="4276498"/>
            <a:ext cx="229743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90" marR="5080" indent="-288925" algn="just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302260" algn="l"/>
              </a:tabLst>
            </a:pPr>
            <a:r>
              <a:rPr sz="800" dirty="0">
                <a:latin typeface="Trebuchet MS"/>
                <a:cs typeface="Trebuchet MS"/>
              </a:rPr>
              <a:t>Customers</a:t>
            </a:r>
            <a:r>
              <a:rPr sz="800" spc="16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can</a:t>
            </a:r>
            <a:r>
              <a:rPr sz="800" spc="16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also</a:t>
            </a:r>
            <a:r>
              <a:rPr sz="800" spc="155" dirty="0"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9900"/>
                </a:solidFill>
                <a:latin typeface="Trebuchet MS"/>
                <a:cs typeface="Trebuchet MS"/>
              </a:rPr>
              <a:t>Cancel</a:t>
            </a:r>
            <a:r>
              <a:rPr sz="900" b="1" spc="150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9900"/>
                </a:solidFill>
                <a:latin typeface="Trebuchet MS"/>
                <a:cs typeface="Trebuchet MS"/>
              </a:rPr>
              <a:t>a</a:t>
            </a:r>
            <a:r>
              <a:rPr sz="900" b="1" spc="180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FF9900"/>
                </a:solidFill>
                <a:latin typeface="Trebuchet MS"/>
                <a:cs typeface="Trebuchet MS"/>
              </a:rPr>
              <a:t>Return</a:t>
            </a:r>
            <a:r>
              <a:rPr sz="900" b="1" spc="13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if 	</a:t>
            </a:r>
            <a:r>
              <a:rPr sz="800" dirty="0">
                <a:latin typeface="Trebuchet MS"/>
                <a:cs typeface="Trebuchet MS"/>
              </a:rPr>
              <a:t>they</a:t>
            </a:r>
            <a:r>
              <a:rPr sz="800" spc="-10" dirty="0">
                <a:latin typeface="Trebuchet MS"/>
                <a:cs typeface="Trebuchet MS"/>
              </a:rPr>
              <a:t> feel</a:t>
            </a:r>
            <a:r>
              <a:rPr sz="800" spc="-1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they</a:t>
            </a:r>
            <a:r>
              <a:rPr sz="800" spc="-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no</a:t>
            </a:r>
            <a:r>
              <a:rPr sz="800" spc="2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longer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need</a:t>
            </a:r>
            <a:r>
              <a:rPr sz="800" spc="2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1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return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the 	</a:t>
            </a:r>
            <a:r>
              <a:rPr sz="800" spc="-10" dirty="0">
                <a:latin typeface="Trebuchet MS"/>
                <a:cs typeface="Trebuchet MS"/>
              </a:rPr>
              <a:t>product.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47425" y="1304085"/>
            <a:ext cx="2247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In</a:t>
            </a:r>
            <a:r>
              <a:rPr sz="800" spc="3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2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world</a:t>
            </a:r>
            <a:r>
              <a:rPr sz="800" spc="3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of</a:t>
            </a:r>
            <a:r>
              <a:rPr sz="800" spc="29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online</a:t>
            </a:r>
            <a:r>
              <a:rPr sz="800" spc="3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shopping,</a:t>
            </a:r>
            <a:r>
              <a:rPr sz="800" spc="2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Amazon</a:t>
            </a:r>
            <a:r>
              <a:rPr sz="800" spc="31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is </a:t>
            </a:r>
            <a:r>
              <a:rPr sz="800" dirty="0">
                <a:latin typeface="Trebuchet MS"/>
                <a:cs typeface="Trebuchet MS"/>
              </a:rPr>
              <a:t>renowned</a:t>
            </a:r>
            <a:r>
              <a:rPr sz="800" spc="21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for</a:t>
            </a:r>
            <a:r>
              <a:rPr sz="800" spc="204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having</a:t>
            </a:r>
            <a:r>
              <a:rPr sz="800" spc="21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one</a:t>
            </a:r>
            <a:r>
              <a:rPr sz="800" spc="21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of</a:t>
            </a:r>
            <a:r>
              <a:rPr sz="800" spc="21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210" dirty="0">
                <a:latin typeface="Trebuchet MS"/>
                <a:cs typeface="Trebuchet MS"/>
              </a:rPr>
              <a:t>  </a:t>
            </a:r>
            <a:r>
              <a:rPr sz="800" spc="-20" dirty="0">
                <a:latin typeface="Trebuchet MS"/>
                <a:cs typeface="Trebuchet MS"/>
              </a:rPr>
              <a:t>most </a:t>
            </a:r>
            <a:r>
              <a:rPr sz="800" b="1" dirty="0">
                <a:solidFill>
                  <a:srgbClr val="FF9900"/>
                </a:solidFill>
                <a:latin typeface="Trebuchet MS"/>
                <a:cs typeface="Trebuchet MS"/>
              </a:rPr>
              <a:t>customer-friendly</a:t>
            </a:r>
            <a:r>
              <a:rPr sz="800" b="1" spc="459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return</a:t>
            </a:r>
            <a:r>
              <a:rPr sz="800" spc="47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policies.</a:t>
            </a:r>
            <a:r>
              <a:rPr sz="800" spc="44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Amazon </a:t>
            </a:r>
            <a:r>
              <a:rPr sz="800" dirty="0">
                <a:latin typeface="Trebuchet MS"/>
                <a:cs typeface="Trebuchet MS"/>
              </a:rPr>
              <a:t>makes</a:t>
            </a:r>
            <a:r>
              <a:rPr sz="800" spc="19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it</a:t>
            </a:r>
            <a:r>
              <a:rPr sz="800" spc="19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exceedingly</a:t>
            </a:r>
            <a:r>
              <a:rPr sz="800" spc="17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simple</a:t>
            </a:r>
            <a:r>
              <a:rPr sz="800" spc="19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for</a:t>
            </a:r>
            <a:r>
              <a:rPr sz="800" spc="17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customers</a:t>
            </a:r>
            <a:r>
              <a:rPr sz="800" spc="19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to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20016" y="1791766"/>
            <a:ext cx="11817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22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receive</a:t>
            </a:r>
            <a:r>
              <a:rPr sz="800" spc="24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refunds</a:t>
            </a:r>
            <a:r>
              <a:rPr sz="800" spc="235" dirty="0">
                <a:latin typeface="Trebuchet MS"/>
                <a:cs typeface="Trebuchet MS"/>
              </a:rPr>
              <a:t>  </a:t>
            </a:r>
            <a:r>
              <a:rPr sz="800" spc="-20" dirty="0">
                <a:latin typeface="Trebuchet MS"/>
                <a:cs typeface="Trebuchet MS"/>
              </a:rPr>
              <a:t>with </a:t>
            </a:r>
            <a:r>
              <a:rPr sz="800" dirty="0">
                <a:latin typeface="Trebuchet MS"/>
                <a:cs typeface="Trebuchet MS"/>
              </a:rPr>
              <a:t>comprehend</a:t>
            </a:r>
            <a:r>
              <a:rPr sz="800" spc="21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rules</a:t>
            </a:r>
            <a:r>
              <a:rPr sz="800" spc="220" dirty="0">
                <a:latin typeface="Trebuchet MS"/>
                <a:cs typeface="Trebuchet MS"/>
              </a:rPr>
              <a:t>  </a:t>
            </a:r>
            <a:r>
              <a:rPr sz="800" spc="-25" dirty="0">
                <a:latin typeface="Trebuchet MS"/>
                <a:cs typeface="Trebuchet MS"/>
              </a:rPr>
              <a:t>for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47425" y="1791766"/>
            <a:ext cx="10045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return</a:t>
            </a:r>
            <a:r>
              <a:rPr sz="800" spc="22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things</a:t>
            </a:r>
            <a:r>
              <a:rPr sz="800" spc="225" dirty="0">
                <a:latin typeface="Trebuchet MS"/>
                <a:cs typeface="Trebuchet MS"/>
              </a:rPr>
              <a:t>  </a:t>
            </a:r>
            <a:r>
              <a:rPr sz="800" spc="-25" dirty="0">
                <a:latin typeface="Trebuchet MS"/>
                <a:cs typeface="Trebuchet MS"/>
              </a:rPr>
              <a:t>and </a:t>
            </a:r>
            <a:r>
              <a:rPr sz="800" dirty="0">
                <a:latin typeface="Trebuchet MS"/>
                <a:cs typeface="Trebuchet MS"/>
              </a:rPr>
              <a:t>simple-to-read</a:t>
            </a:r>
            <a:r>
              <a:rPr sz="800" spc="235" dirty="0">
                <a:latin typeface="Trebuchet MS"/>
                <a:cs typeface="Trebuchet MS"/>
              </a:rPr>
              <a:t>  </a:t>
            </a:r>
            <a:r>
              <a:rPr sz="800" spc="-25" dirty="0">
                <a:latin typeface="Trebuchet MS"/>
                <a:cs typeface="Trebuchet MS"/>
              </a:rPr>
              <a:t>and </a:t>
            </a:r>
            <a:r>
              <a:rPr sz="800" dirty="0">
                <a:latin typeface="Trebuchet MS"/>
                <a:cs typeface="Trebuchet MS"/>
              </a:rPr>
              <a:t>returns</a:t>
            </a:r>
            <a:r>
              <a:rPr sz="800" spc="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and</a:t>
            </a:r>
            <a:r>
              <a:rPr sz="800" spc="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refunds.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23900" y="939929"/>
            <a:ext cx="967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/>
                <a:cs typeface="Trebuchet MS"/>
              </a:rPr>
              <a:t>What</a:t>
            </a:r>
            <a:r>
              <a:rPr sz="1200" b="1" spc="-60" dirty="0"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FF9900"/>
                </a:solidFill>
                <a:latin typeface="Trebuchet MS"/>
                <a:cs typeface="Trebuchet MS"/>
              </a:rPr>
              <a:t>Works!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10212" y="339600"/>
            <a:ext cx="5592500" cy="4377800"/>
            <a:chOff x="1210212" y="339600"/>
            <a:chExt cx="5592500" cy="4377800"/>
          </a:xfrm>
        </p:grpSpPr>
        <p:sp>
          <p:nvSpPr>
            <p:cNvPr id="33" name="object 33"/>
            <p:cNvSpPr/>
            <p:nvPr/>
          </p:nvSpPr>
          <p:spPr>
            <a:xfrm>
              <a:off x="1210212" y="1170299"/>
              <a:ext cx="1839595" cy="0"/>
            </a:xfrm>
            <a:custGeom>
              <a:avLst/>
              <a:gdLst/>
              <a:ahLst/>
              <a:cxnLst/>
              <a:rect l="l" t="t" r="r" b="b"/>
              <a:pathLst>
                <a:path w="1839595">
                  <a:moveTo>
                    <a:pt x="0" y="0"/>
                  </a:moveTo>
                  <a:lnTo>
                    <a:pt x="1839599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7887" y="339600"/>
              <a:ext cx="1031999" cy="9875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775" y="1480237"/>
              <a:ext cx="2287200" cy="15207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6925" y="1518337"/>
              <a:ext cx="2172899" cy="140639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295775" y="791153"/>
              <a:ext cx="241935" cy="508634"/>
            </a:xfrm>
            <a:custGeom>
              <a:avLst/>
              <a:gdLst/>
              <a:ahLst/>
              <a:cxnLst/>
              <a:rect l="l" t="t" r="r" b="b"/>
              <a:pathLst>
                <a:path w="241935" h="508634">
                  <a:moveTo>
                    <a:pt x="0" y="36612"/>
                  </a:moveTo>
                  <a:lnTo>
                    <a:pt x="25448" y="32219"/>
                  </a:lnTo>
                  <a:lnTo>
                    <a:pt x="63457" y="21967"/>
                  </a:lnTo>
                  <a:lnTo>
                    <a:pt x="108305" y="10251"/>
                  </a:lnTo>
                  <a:lnTo>
                    <a:pt x="154270" y="1464"/>
                  </a:lnTo>
                  <a:lnTo>
                    <a:pt x="195631" y="0"/>
                  </a:lnTo>
                  <a:lnTo>
                    <a:pt x="226664" y="10251"/>
                  </a:lnTo>
                  <a:lnTo>
                    <a:pt x="241649" y="36612"/>
                  </a:lnTo>
                  <a:lnTo>
                    <a:pt x="240499" y="68761"/>
                  </a:lnTo>
                  <a:lnTo>
                    <a:pt x="231138" y="112966"/>
                  </a:lnTo>
                  <a:lnTo>
                    <a:pt x="215319" y="166212"/>
                  </a:lnTo>
                  <a:lnTo>
                    <a:pt x="194790" y="225486"/>
                  </a:lnTo>
                  <a:lnTo>
                    <a:pt x="171302" y="287775"/>
                  </a:lnTo>
                  <a:lnTo>
                    <a:pt x="155898" y="326896"/>
                  </a:lnTo>
                  <a:lnTo>
                    <a:pt x="140449" y="365282"/>
                  </a:lnTo>
                  <a:lnTo>
                    <a:pt x="125383" y="402196"/>
                  </a:lnTo>
                  <a:lnTo>
                    <a:pt x="111127" y="436902"/>
                  </a:lnTo>
                  <a:lnTo>
                    <a:pt x="104437" y="453198"/>
                  </a:lnTo>
                  <a:lnTo>
                    <a:pt x="98108" y="468666"/>
                  </a:lnTo>
                  <a:lnTo>
                    <a:pt x="92197" y="483213"/>
                  </a:lnTo>
                  <a:lnTo>
                    <a:pt x="86754" y="496750"/>
                  </a:lnTo>
                  <a:lnTo>
                    <a:pt x="82162" y="50835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71393" y="1285727"/>
              <a:ext cx="20320" cy="31750"/>
            </a:xfrm>
            <a:custGeom>
              <a:avLst/>
              <a:gdLst/>
              <a:ahLst/>
              <a:cxnLst/>
              <a:rect l="l" t="t" r="r" b="b"/>
              <a:pathLst>
                <a:path w="20320" h="31750">
                  <a:moveTo>
                    <a:pt x="0" y="31317"/>
                  </a:moveTo>
                  <a:lnTo>
                    <a:pt x="254" y="0"/>
                  </a:lnTo>
                  <a:lnTo>
                    <a:pt x="6544" y="13780"/>
                  </a:lnTo>
                  <a:lnTo>
                    <a:pt x="20325" y="7490"/>
                  </a:lnTo>
                  <a:lnTo>
                    <a:pt x="0" y="31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71393" y="1285727"/>
              <a:ext cx="20320" cy="31750"/>
            </a:xfrm>
            <a:custGeom>
              <a:avLst/>
              <a:gdLst/>
              <a:ahLst/>
              <a:cxnLst/>
              <a:rect l="l" t="t" r="r" b="b"/>
              <a:pathLst>
                <a:path w="20320" h="31750">
                  <a:moveTo>
                    <a:pt x="6544" y="13780"/>
                  </a:moveTo>
                  <a:lnTo>
                    <a:pt x="254" y="0"/>
                  </a:lnTo>
                  <a:lnTo>
                    <a:pt x="0" y="31317"/>
                  </a:lnTo>
                  <a:lnTo>
                    <a:pt x="20325" y="7490"/>
                  </a:lnTo>
                  <a:lnTo>
                    <a:pt x="6544" y="1378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8084" y="975000"/>
              <a:ext cx="1123127" cy="49259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81574" y="746625"/>
              <a:ext cx="523240" cy="93980"/>
            </a:xfrm>
            <a:custGeom>
              <a:avLst/>
              <a:gdLst/>
              <a:ahLst/>
              <a:cxnLst/>
              <a:rect l="l" t="t" r="r" b="b"/>
              <a:pathLst>
                <a:path w="523239" h="93980">
                  <a:moveTo>
                    <a:pt x="0" y="0"/>
                  </a:moveTo>
                  <a:lnTo>
                    <a:pt x="523199" y="0"/>
                  </a:lnTo>
                  <a:lnTo>
                    <a:pt x="523199" y="93599"/>
                  </a:lnTo>
                  <a:lnTo>
                    <a:pt x="0" y="93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27612" y="3074900"/>
              <a:ext cx="2675100" cy="16425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84762" y="3113000"/>
              <a:ext cx="2560799" cy="152819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05374" y="3393996"/>
              <a:ext cx="208279" cy="1008380"/>
            </a:xfrm>
            <a:custGeom>
              <a:avLst/>
              <a:gdLst/>
              <a:ahLst/>
              <a:cxnLst/>
              <a:rect l="l" t="t" r="r" b="b"/>
              <a:pathLst>
                <a:path w="208279" h="1008379">
                  <a:moveTo>
                    <a:pt x="0" y="999564"/>
                  </a:moveTo>
                  <a:lnTo>
                    <a:pt x="20045" y="998761"/>
                  </a:lnTo>
                  <a:lnTo>
                    <a:pt x="50311" y="1004542"/>
                  </a:lnTo>
                  <a:lnTo>
                    <a:pt x="84900" y="1007965"/>
                  </a:lnTo>
                  <a:lnTo>
                    <a:pt x="117916" y="1000088"/>
                  </a:lnTo>
                  <a:lnTo>
                    <a:pt x="143465" y="971968"/>
                  </a:lnTo>
                  <a:lnTo>
                    <a:pt x="155649" y="914664"/>
                  </a:lnTo>
                  <a:lnTo>
                    <a:pt x="155389" y="882519"/>
                  </a:lnTo>
                  <a:lnTo>
                    <a:pt x="152236" y="842946"/>
                  </a:lnTo>
                  <a:lnTo>
                    <a:pt x="146617" y="797004"/>
                  </a:lnTo>
                  <a:lnTo>
                    <a:pt x="138957" y="745748"/>
                  </a:lnTo>
                  <a:lnTo>
                    <a:pt x="129680" y="690236"/>
                  </a:lnTo>
                  <a:lnTo>
                    <a:pt x="119210" y="631525"/>
                  </a:lnTo>
                  <a:lnTo>
                    <a:pt x="107974" y="570673"/>
                  </a:lnTo>
                  <a:lnTo>
                    <a:pt x="96396" y="508735"/>
                  </a:lnTo>
                  <a:lnTo>
                    <a:pt x="84901" y="446770"/>
                  </a:lnTo>
                  <a:lnTo>
                    <a:pt x="73914" y="385835"/>
                  </a:lnTo>
                  <a:lnTo>
                    <a:pt x="63859" y="326986"/>
                  </a:lnTo>
                  <a:lnTo>
                    <a:pt x="55162" y="271281"/>
                  </a:lnTo>
                  <a:lnTo>
                    <a:pt x="48248" y="219776"/>
                  </a:lnTo>
                  <a:lnTo>
                    <a:pt x="43541" y="173530"/>
                  </a:lnTo>
                  <a:lnTo>
                    <a:pt x="41467" y="133598"/>
                  </a:lnTo>
                  <a:lnTo>
                    <a:pt x="42449" y="101039"/>
                  </a:lnTo>
                  <a:lnTo>
                    <a:pt x="53670" y="53787"/>
                  </a:lnTo>
                  <a:lnTo>
                    <a:pt x="102642" y="7205"/>
                  </a:lnTo>
                  <a:lnTo>
                    <a:pt x="150834" y="0"/>
                  </a:lnTo>
                  <a:lnTo>
                    <a:pt x="167091" y="475"/>
                  </a:lnTo>
                  <a:lnTo>
                    <a:pt x="182823" y="1639"/>
                  </a:lnTo>
                  <a:lnTo>
                    <a:pt x="197657" y="3039"/>
                  </a:lnTo>
                  <a:lnTo>
                    <a:pt x="200034" y="3267"/>
                  </a:lnTo>
                  <a:lnTo>
                    <a:pt x="202358" y="3486"/>
                  </a:lnTo>
                  <a:lnTo>
                    <a:pt x="204621" y="3687"/>
                  </a:lnTo>
                  <a:lnTo>
                    <a:pt x="207966" y="395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02002" y="3387911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89">
                  <a:moveTo>
                    <a:pt x="1293" y="21383"/>
                  </a:moveTo>
                  <a:lnTo>
                    <a:pt x="11338" y="10045"/>
                  </a:lnTo>
                  <a:lnTo>
                    <a:pt x="0" y="0"/>
                  </a:lnTo>
                  <a:lnTo>
                    <a:pt x="30022" y="8915"/>
                  </a:lnTo>
                  <a:lnTo>
                    <a:pt x="1293" y="21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102002" y="3387911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89">
                  <a:moveTo>
                    <a:pt x="11338" y="10045"/>
                  </a:moveTo>
                  <a:lnTo>
                    <a:pt x="1293" y="21383"/>
                  </a:lnTo>
                  <a:lnTo>
                    <a:pt x="30022" y="8915"/>
                  </a:lnTo>
                  <a:lnTo>
                    <a:pt x="0" y="0"/>
                  </a:lnTo>
                  <a:lnTo>
                    <a:pt x="11338" y="1004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B4DF2E73-DEBF-377F-E269-54FBD95F8C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4857" y="1773941"/>
            <a:ext cx="899238" cy="112023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8DB8E5-A082-9E10-7DDF-039E3463BE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8437" y="2857686"/>
            <a:ext cx="1368058" cy="375458"/>
          </a:xfrm>
          <a:prstGeom prst="rect">
            <a:avLst/>
          </a:prstGeom>
        </p:spPr>
      </p:pic>
      <p:sp>
        <p:nvSpPr>
          <p:cNvPr id="59" name="object 22">
            <a:extLst>
              <a:ext uri="{FF2B5EF4-FFF2-40B4-BE49-F238E27FC236}">
                <a16:creationId xmlns:a16="http://schemas.microsoft.com/office/drawing/2014/main" id="{DD6A9B59-EEF3-16AD-A4B9-00A7621053EE}"/>
              </a:ext>
            </a:extLst>
          </p:cNvPr>
          <p:cNvSpPr txBox="1"/>
          <p:nvPr/>
        </p:nvSpPr>
        <p:spPr>
          <a:xfrm>
            <a:off x="7302146" y="1576451"/>
            <a:ext cx="12471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dirty="0">
                <a:latin typeface="Trebuchet MS"/>
                <a:cs typeface="Trebuchet MS"/>
              </a:rPr>
              <a:t>Overall Rating</a:t>
            </a:r>
            <a:endParaRPr sz="1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724" y="2902862"/>
              <a:ext cx="427150" cy="4271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78599" y="0"/>
              <a:ext cx="8165465" cy="5143500"/>
            </a:xfrm>
            <a:custGeom>
              <a:avLst/>
              <a:gdLst/>
              <a:ahLst/>
              <a:cxnLst/>
              <a:rect l="l" t="t" r="r" b="b"/>
              <a:pathLst>
                <a:path w="8165465" h="5143500">
                  <a:moveTo>
                    <a:pt x="8165399" y="5143499"/>
                  </a:moveTo>
                  <a:lnTo>
                    <a:pt x="0" y="5143499"/>
                  </a:lnTo>
                  <a:lnTo>
                    <a:pt x="0" y="0"/>
                  </a:lnTo>
                  <a:lnTo>
                    <a:pt x="8165399" y="0"/>
                  </a:lnTo>
                  <a:lnTo>
                    <a:pt x="8165399" y="5143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39737" y="151237"/>
            <a:ext cx="7843520" cy="4879340"/>
            <a:chOff x="1139737" y="151237"/>
            <a:chExt cx="7843520" cy="48793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737" y="151237"/>
              <a:ext cx="7843125" cy="48791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01649" y="1941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7415769" y="4755299"/>
                  </a:move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1649" y="194100"/>
              <a:ext cx="7719695" cy="4755515"/>
            </a:xfrm>
            <a:custGeom>
              <a:avLst/>
              <a:gdLst/>
              <a:ahLst/>
              <a:cxnLst/>
              <a:rect l="l" t="t" r="r" b="b"/>
              <a:pathLst>
                <a:path w="7719695" h="4755515">
                  <a:moveTo>
                    <a:pt x="0" y="303530"/>
                  </a:moveTo>
                  <a:lnTo>
                    <a:pt x="3972" y="254296"/>
                  </a:lnTo>
                  <a:lnTo>
                    <a:pt x="15474" y="207591"/>
                  </a:lnTo>
                  <a:lnTo>
                    <a:pt x="33879" y="164040"/>
                  </a:lnTo>
                  <a:lnTo>
                    <a:pt x="58563" y="124269"/>
                  </a:lnTo>
                  <a:lnTo>
                    <a:pt x="88902" y="88902"/>
                  </a:lnTo>
                  <a:lnTo>
                    <a:pt x="124269" y="58563"/>
                  </a:lnTo>
                  <a:lnTo>
                    <a:pt x="164040" y="33879"/>
                  </a:lnTo>
                  <a:lnTo>
                    <a:pt x="207591" y="15474"/>
                  </a:lnTo>
                  <a:lnTo>
                    <a:pt x="254296" y="3972"/>
                  </a:lnTo>
                  <a:lnTo>
                    <a:pt x="303530" y="0"/>
                  </a:lnTo>
                  <a:lnTo>
                    <a:pt x="7415769" y="0"/>
                  </a:lnTo>
                  <a:lnTo>
                    <a:pt x="7463538" y="3781"/>
                  </a:lnTo>
                  <a:lnTo>
                    <a:pt x="7509701" y="14899"/>
                  </a:lnTo>
                  <a:lnTo>
                    <a:pt x="7553442" y="33017"/>
                  </a:lnTo>
                  <a:lnTo>
                    <a:pt x="7593945" y="57797"/>
                  </a:lnTo>
                  <a:lnTo>
                    <a:pt x="7630397" y="88902"/>
                  </a:lnTo>
                  <a:lnTo>
                    <a:pt x="7661501" y="125353"/>
                  </a:lnTo>
                  <a:lnTo>
                    <a:pt x="7686282" y="165857"/>
                  </a:lnTo>
                  <a:lnTo>
                    <a:pt x="7704400" y="209598"/>
                  </a:lnTo>
                  <a:lnTo>
                    <a:pt x="7715518" y="255761"/>
                  </a:lnTo>
                  <a:lnTo>
                    <a:pt x="7719299" y="303530"/>
                  </a:lnTo>
                  <a:lnTo>
                    <a:pt x="7719299" y="4451769"/>
                  </a:lnTo>
                  <a:lnTo>
                    <a:pt x="7715327" y="4501003"/>
                  </a:lnTo>
                  <a:lnTo>
                    <a:pt x="7703825" y="4547708"/>
                  </a:lnTo>
                  <a:lnTo>
                    <a:pt x="7685420" y="4591259"/>
                  </a:lnTo>
                  <a:lnTo>
                    <a:pt x="7660736" y="4631030"/>
                  </a:lnTo>
                  <a:lnTo>
                    <a:pt x="7630398" y="4666397"/>
                  </a:lnTo>
                  <a:lnTo>
                    <a:pt x="7595030" y="4696736"/>
                  </a:lnTo>
                  <a:lnTo>
                    <a:pt x="7555259" y="4721420"/>
                  </a:lnTo>
                  <a:lnTo>
                    <a:pt x="7511708" y="4739825"/>
                  </a:lnTo>
                  <a:lnTo>
                    <a:pt x="7465003" y="4751327"/>
                  </a:lnTo>
                  <a:lnTo>
                    <a:pt x="7415769" y="4755299"/>
                  </a:lnTo>
                  <a:lnTo>
                    <a:pt x="303530" y="4755299"/>
                  </a:lnTo>
                  <a:lnTo>
                    <a:pt x="254296" y="4751327"/>
                  </a:lnTo>
                  <a:lnTo>
                    <a:pt x="207591" y="4739825"/>
                  </a:lnTo>
                  <a:lnTo>
                    <a:pt x="164040" y="4721420"/>
                  </a:lnTo>
                  <a:lnTo>
                    <a:pt x="124269" y="4696736"/>
                  </a:lnTo>
                  <a:lnTo>
                    <a:pt x="88902" y="4666397"/>
                  </a:lnTo>
                  <a:lnTo>
                    <a:pt x="58563" y="4631030"/>
                  </a:lnTo>
                  <a:lnTo>
                    <a:pt x="33879" y="4591259"/>
                  </a:lnTo>
                  <a:lnTo>
                    <a:pt x="15474" y="4547708"/>
                  </a:lnTo>
                  <a:lnTo>
                    <a:pt x="3972" y="4501003"/>
                  </a:lnTo>
                  <a:lnTo>
                    <a:pt x="0" y="4451769"/>
                  </a:lnTo>
                  <a:lnTo>
                    <a:pt x="0" y="303530"/>
                  </a:lnTo>
                  <a:close/>
                </a:path>
              </a:pathLst>
            </a:custGeom>
            <a:ln w="952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689" y="2182645"/>
            <a:ext cx="7962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595959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595959"/>
                </a:solidFill>
                <a:latin typeface="Trebuchet MS"/>
                <a:cs typeface="Trebuchet MS"/>
              </a:rPr>
              <a:t>Journey</a:t>
            </a:r>
            <a:r>
              <a:rPr sz="1000" b="1" spc="-6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595959"/>
                </a:solidFill>
                <a:latin typeface="Trebuchet MS"/>
                <a:cs typeface="Trebuchet MS"/>
              </a:rPr>
              <a:t>Map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861" y="3327404"/>
            <a:ext cx="699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User</a:t>
            </a: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Experience</a:t>
            </a:r>
            <a:r>
              <a:rPr sz="1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Trebuchet MS"/>
                <a:cs typeface="Trebuchet MS"/>
              </a:rPr>
              <a:t>(2/2)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150" y="4059299"/>
            <a:ext cx="442299" cy="4422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55464" y="4472149"/>
            <a:ext cx="468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855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656C78"/>
                </a:solidFill>
                <a:latin typeface="Trebuchet MS"/>
                <a:cs typeface="Trebuchet MS"/>
              </a:rPr>
              <a:t>Key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Metrics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1935" y="1087402"/>
            <a:ext cx="575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462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656C78"/>
                </a:solidFill>
                <a:latin typeface="Trebuchet MS"/>
                <a:cs typeface="Trebuchet MS"/>
              </a:rPr>
              <a:t>User </a:t>
            </a:r>
            <a:r>
              <a:rPr sz="1000" b="1" spc="-10" dirty="0">
                <a:solidFill>
                  <a:srgbClr val="656C78"/>
                </a:solidFill>
                <a:latin typeface="Trebuchet MS"/>
                <a:cs typeface="Trebuchet MS"/>
              </a:rPr>
              <a:t>Personas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280" y="815737"/>
            <a:ext cx="342048" cy="2654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08960"/>
            <a:ext cx="978600" cy="41142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8149" y="1752627"/>
            <a:ext cx="442299" cy="420971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25" dirty="0"/>
              <a:t> </a:t>
            </a:r>
            <a:r>
              <a:rPr spc="-10" dirty="0"/>
              <a:t>Experience</a:t>
            </a:r>
          </a:p>
        </p:txBody>
      </p:sp>
      <p:sp>
        <p:nvSpPr>
          <p:cNvPr id="18" name="object 18"/>
          <p:cNvSpPr/>
          <p:nvPr/>
        </p:nvSpPr>
        <p:spPr>
          <a:xfrm>
            <a:off x="1210224" y="715750"/>
            <a:ext cx="2404745" cy="0"/>
          </a:xfrm>
          <a:custGeom>
            <a:avLst/>
            <a:gdLst/>
            <a:ahLst/>
            <a:cxnLst/>
            <a:rect l="l" t="t" r="r" b="b"/>
            <a:pathLst>
              <a:path w="2404745">
                <a:moveTo>
                  <a:pt x="0" y="0"/>
                </a:moveTo>
                <a:lnTo>
                  <a:pt x="2404199" y="0"/>
                </a:lnTo>
              </a:path>
            </a:pathLst>
          </a:custGeom>
          <a:ln w="19049">
            <a:solidFill>
              <a:srgbClr val="0100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23900" y="939929"/>
            <a:ext cx="423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latin typeface="Trebuchet MS"/>
                <a:cs typeface="Trebuchet MS"/>
              </a:rPr>
              <a:t>What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70940" y="958725"/>
            <a:ext cx="597535" cy="18288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200" b="1" spc="-20" dirty="0">
                <a:solidFill>
                  <a:srgbClr val="232F3E"/>
                </a:solidFill>
                <a:latin typeface="Trebuchet MS"/>
                <a:cs typeface="Trebuchet MS"/>
              </a:rPr>
              <a:t>Doesn’t!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46799" y="937978"/>
            <a:ext cx="907415" cy="182880"/>
          </a:xfrm>
          <a:custGeom>
            <a:avLst/>
            <a:gdLst/>
            <a:ahLst/>
            <a:cxnLst/>
            <a:rect l="l" t="t" r="r" b="b"/>
            <a:pathLst>
              <a:path w="907414" h="182879">
                <a:moveTo>
                  <a:pt x="907086" y="182879"/>
                </a:moveTo>
                <a:lnTo>
                  <a:pt x="0" y="182879"/>
                </a:lnTo>
                <a:lnTo>
                  <a:pt x="0" y="0"/>
                </a:lnTo>
                <a:lnTo>
                  <a:pt x="907086" y="0"/>
                </a:lnTo>
                <a:lnTo>
                  <a:pt x="907086" y="18287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45444" y="932416"/>
            <a:ext cx="1247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The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131921"/>
                </a:solidFill>
                <a:latin typeface="Trebuchet MS"/>
                <a:cs typeface="Trebuchet MS"/>
              </a:rPr>
              <a:t>Competitors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05449" y="710987"/>
            <a:ext cx="7493000" cy="4038600"/>
            <a:chOff x="1205449" y="710987"/>
            <a:chExt cx="7493000" cy="4038600"/>
          </a:xfrm>
        </p:grpSpPr>
        <p:sp>
          <p:nvSpPr>
            <p:cNvPr id="24" name="object 24"/>
            <p:cNvSpPr/>
            <p:nvPr/>
          </p:nvSpPr>
          <p:spPr>
            <a:xfrm>
              <a:off x="1210212" y="1170300"/>
              <a:ext cx="4776470" cy="2779395"/>
            </a:xfrm>
            <a:custGeom>
              <a:avLst/>
              <a:gdLst/>
              <a:ahLst/>
              <a:cxnLst/>
              <a:rect l="l" t="t" r="r" b="b"/>
              <a:pathLst>
                <a:path w="4776470" h="2779395">
                  <a:moveTo>
                    <a:pt x="2936849" y="2779349"/>
                  </a:moveTo>
                  <a:lnTo>
                    <a:pt x="4776449" y="2779349"/>
                  </a:lnTo>
                </a:path>
                <a:path w="4776470" h="2779395">
                  <a:moveTo>
                    <a:pt x="0" y="0"/>
                  </a:moveTo>
                  <a:lnTo>
                    <a:pt x="1839599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87624" y="715750"/>
              <a:ext cx="2205990" cy="4029075"/>
            </a:xfrm>
            <a:custGeom>
              <a:avLst/>
              <a:gdLst/>
              <a:ahLst/>
              <a:cxnLst/>
              <a:rect l="l" t="t" r="r" b="b"/>
              <a:pathLst>
                <a:path w="2205990" h="4029075">
                  <a:moveTo>
                    <a:pt x="2050237" y="4028699"/>
                  </a:moveTo>
                  <a:lnTo>
                    <a:pt x="155362" y="4028699"/>
                  </a:lnTo>
                  <a:lnTo>
                    <a:pt x="106255" y="4020779"/>
                  </a:lnTo>
                  <a:lnTo>
                    <a:pt x="63607" y="3998724"/>
                  </a:lnTo>
                  <a:lnTo>
                    <a:pt x="29975" y="3965092"/>
                  </a:lnTo>
                  <a:lnTo>
                    <a:pt x="7920" y="3922444"/>
                  </a:lnTo>
                  <a:lnTo>
                    <a:pt x="0" y="3873337"/>
                  </a:lnTo>
                  <a:lnTo>
                    <a:pt x="0" y="155362"/>
                  </a:lnTo>
                  <a:lnTo>
                    <a:pt x="7920" y="106255"/>
                  </a:lnTo>
                  <a:lnTo>
                    <a:pt x="29975" y="63607"/>
                  </a:lnTo>
                  <a:lnTo>
                    <a:pt x="63607" y="29975"/>
                  </a:lnTo>
                  <a:lnTo>
                    <a:pt x="106255" y="7920"/>
                  </a:lnTo>
                  <a:lnTo>
                    <a:pt x="155362" y="0"/>
                  </a:lnTo>
                  <a:lnTo>
                    <a:pt x="2050237" y="0"/>
                  </a:lnTo>
                  <a:lnTo>
                    <a:pt x="2109692" y="11826"/>
                  </a:lnTo>
                  <a:lnTo>
                    <a:pt x="2160094" y="45504"/>
                  </a:lnTo>
                  <a:lnTo>
                    <a:pt x="2193773" y="95907"/>
                  </a:lnTo>
                  <a:lnTo>
                    <a:pt x="2205599" y="155362"/>
                  </a:lnTo>
                  <a:lnTo>
                    <a:pt x="2205599" y="3873337"/>
                  </a:lnTo>
                  <a:lnTo>
                    <a:pt x="2197679" y="3922444"/>
                  </a:lnTo>
                  <a:lnTo>
                    <a:pt x="2175624" y="3965092"/>
                  </a:lnTo>
                  <a:lnTo>
                    <a:pt x="2141992" y="3998724"/>
                  </a:lnTo>
                  <a:lnTo>
                    <a:pt x="2099344" y="4020779"/>
                  </a:lnTo>
                  <a:lnTo>
                    <a:pt x="2050237" y="40286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87624" y="715750"/>
              <a:ext cx="2205990" cy="4029075"/>
            </a:xfrm>
            <a:custGeom>
              <a:avLst/>
              <a:gdLst/>
              <a:ahLst/>
              <a:cxnLst/>
              <a:rect l="l" t="t" r="r" b="b"/>
              <a:pathLst>
                <a:path w="2205990" h="4029075">
                  <a:moveTo>
                    <a:pt x="0" y="155362"/>
                  </a:moveTo>
                  <a:lnTo>
                    <a:pt x="7920" y="106255"/>
                  </a:lnTo>
                  <a:lnTo>
                    <a:pt x="29975" y="63607"/>
                  </a:lnTo>
                  <a:lnTo>
                    <a:pt x="63607" y="29975"/>
                  </a:lnTo>
                  <a:lnTo>
                    <a:pt x="106255" y="7920"/>
                  </a:lnTo>
                  <a:lnTo>
                    <a:pt x="155362" y="0"/>
                  </a:lnTo>
                  <a:lnTo>
                    <a:pt x="2050237" y="0"/>
                  </a:lnTo>
                  <a:lnTo>
                    <a:pt x="2109692" y="11826"/>
                  </a:lnTo>
                  <a:lnTo>
                    <a:pt x="2160094" y="45504"/>
                  </a:lnTo>
                  <a:lnTo>
                    <a:pt x="2193773" y="95907"/>
                  </a:lnTo>
                  <a:lnTo>
                    <a:pt x="2205599" y="155362"/>
                  </a:lnTo>
                  <a:lnTo>
                    <a:pt x="2205599" y="3873337"/>
                  </a:lnTo>
                  <a:lnTo>
                    <a:pt x="2197679" y="3922444"/>
                  </a:lnTo>
                  <a:lnTo>
                    <a:pt x="2175624" y="3965092"/>
                  </a:lnTo>
                  <a:lnTo>
                    <a:pt x="2141992" y="3998724"/>
                  </a:lnTo>
                  <a:lnTo>
                    <a:pt x="2099344" y="4020779"/>
                  </a:lnTo>
                  <a:lnTo>
                    <a:pt x="2050237" y="4028699"/>
                  </a:lnTo>
                  <a:lnTo>
                    <a:pt x="155362" y="4028699"/>
                  </a:lnTo>
                  <a:lnTo>
                    <a:pt x="106255" y="4020779"/>
                  </a:lnTo>
                  <a:lnTo>
                    <a:pt x="63607" y="3998724"/>
                  </a:lnTo>
                  <a:lnTo>
                    <a:pt x="29975" y="3965092"/>
                  </a:lnTo>
                  <a:lnTo>
                    <a:pt x="7920" y="3922444"/>
                  </a:lnTo>
                  <a:lnTo>
                    <a:pt x="0" y="3873337"/>
                  </a:lnTo>
                  <a:lnTo>
                    <a:pt x="0" y="1553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765202" y="909053"/>
            <a:ext cx="241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/>
                <a:cs typeface="Trebuchet MS"/>
              </a:rPr>
              <a:t>My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26315" y="927850"/>
            <a:ext cx="1389380" cy="18288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200" b="1" spc="-10" dirty="0">
                <a:solidFill>
                  <a:srgbClr val="131921"/>
                </a:solidFill>
                <a:latin typeface="Trebuchet MS"/>
                <a:cs typeface="Trebuchet MS"/>
              </a:rPr>
              <a:t>Recommendations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83798" y="1131363"/>
            <a:ext cx="4198255" cy="2663618"/>
            <a:chOff x="4710091" y="1139425"/>
            <a:chExt cx="3800116" cy="2328579"/>
          </a:xfrm>
        </p:grpSpPr>
        <p:sp>
          <p:nvSpPr>
            <p:cNvPr id="30" name="object 30"/>
            <p:cNvSpPr/>
            <p:nvPr/>
          </p:nvSpPr>
          <p:spPr>
            <a:xfrm>
              <a:off x="6670612" y="1139425"/>
              <a:ext cx="1839595" cy="0"/>
            </a:xfrm>
            <a:custGeom>
              <a:avLst/>
              <a:gdLst/>
              <a:ahLst/>
              <a:cxnLst/>
              <a:rect l="l" t="t" r="r" b="b"/>
              <a:pathLst>
                <a:path w="1839595">
                  <a:moveTo>
                    <a:pt x="0" y="0"/>
                  </a:moveTo>
                  <a:lnTo>
                    <a:pt x="1839599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7086" y="1295866"/>
              <a:ext cx="698724" cy="6987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0091" y="2219280"/>
              <a:ext cx="878402" cy="3512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8140" y="2669462"/>
              <a:ext cx="596899" cy="77645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58780" y="3262580"/>
              <a:ext cx="783604" cy="20542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529168" y="3172460"/>
            <a:ext cx="869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Microsoft Sans Serif"/>
                <a:cs typeface="Microsoft Sans Serif"/>
              </a:rPr>
              <a:t>●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29168" y="2273300"/>
            <a:ext cx="2348865" cy="1454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90" marR="5080" indent="-288925" algn="just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302260" algn="l"/>
                <a:tab pos="765810" algn="l"/>
                <a:tab pos="1417320" algn="l"/>
                <a:tab pos="1939925" algn="l"/>
              </a:tabLst>
            </a:pPr>
            <a:r>
              <a:rPr sz="800" dirty="0">
                <a:latin typeface="Trebuchet MS"/>
                <a:cs typeface="Trebuchet MS"/>
              </a:rPr>
              <a:t>Return</a:t>
            </a:r>
            <a:r>
              <a:rPr sz="800" spc="3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and</a:t>
            </a:r>
            <a:r>
              <a:rPr sz="800" spc="3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Replace</a:t>
            </a:r>
            <a:r>
              <a:rPr sz="800" spc="3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requests</a:t>
            </a:r>
            <a:r>
              <a:rPr sz="800" spc="3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are</a:t>
            </a:r>
            <a:r>
              <a:rPr sz="800" spc="35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either 	</a:t>
            </a:r>
            <a:r>
              <a:rPr sz="800" dirty="0">
                <a:latin typeface="Trebuchet MS"/>
                <a:cs typeface="Trebuchet MS"/>
              </a:rPr>
              <a:t>being</a:t>
            </a:r>
            <a:r>
              <a:rPr sz="800" spc="9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rejected</a:t>
            </a:r>
            <a:r>
              <a:rPr sz="800" spc="9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time</a:t>
            </a:r>
            <a:r>
              <a:rPr sz="800" spc="9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over</a:t>
            </a:r>
            <a:r>
              <a:rPr sz="800" spc="7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time,</a:t>
            </a:r>
            <a:r>
              <a:rPr sz="800" spc="9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or</a:t>
            </a:r>
            <a:r>
              <a:rPr sz="800" spc="7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are</a:t>
            </a:r>
            <a:r>
              <a:rPr sz="800" spc="75" dirty="0">
                <a:latin typeface="Trebuchet MS"/>
                <a:cs typeface="Trebuchet MS"/>
              </a:rPr>
              <a:t> </a:t>
            </a:r>
            <a:r>
              <a:rPr sz="900" b="1" spc="-25" dirty="0">
                <a:solidFill>
                  <a:srgbClr val="131921"/>
                </a:solidFill>
                <a:latin typeface="Trebuchet MS"/>
                <a:cs typeface="Trebuchet MS"/>
              </a:rPr>
              <a:t>not 	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being</a:t>
            </a:r>
            <a:r>
              <a:rPr sz="900" b="1" spc="440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addressed</a:t>
            </a:r>
            <a:r>
              <a:rPr sz="900" b="1" spc="440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at</a:t>
            </a:r>
            <a:r>
              <a:rPr sz="900" b="1" spc="440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all.</a:t>
            </a:r>
            <a:r>
              <a:rPr sz="900" b="1" spc="440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39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return 	</a:t>
            </a:r>
            <a:r>
              <a:rPr sz="800" dirty="0">
                <a:latin typeface="Trebuchet MS"/>
                <a:cs typeface="Trebuchet MS"/>
              </a:rPr>
              <a:t>period</a:t>
            </a:r>
            <a:r>
              <a:rPr sz="800" spc="16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passes,</a:t>
            </a:r>
            <a:r>
              <a:rPr sz="800" spc="17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and</a:t>
            </a:r>
            <a:r>
              <a:rPr sz="800" spc="17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then</a:t>
            </a:r>
            <a:r>
              <a:rPr sz="800" spc="17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it</a:t>
            </a:r>
            <a:r>
              <a:rPr sz="800" spc="170" dirty="0">
                <a:latin typeface="Trebuchet MS"/>
                <a:cs typeface="Trebuchet MS"/>
              </a:rPr>
              <a:t>  </a:t>
            </a:r>
            <a:r>
              <a:rPr sz="800" spc="-10" dirty="0">
                <a:latin typeface="Trebuchet MS"/>
                <a:cs typeface="Trebuchet MS"/>
              </a:rPr>
              <a:t>becomes 	</a:t>
            </a:r>
            <a:r>
              <a:rPr sz="800" dirty="0">
                <a:latin typeface="Trebuchet MS"/>
                <a:cs typeface="Trebuchet MS"/>
              </a:rPr>
              <a:t>impossible</a:t>
            </a:r>
            <a:r>
              <a:rPr sz="800" spc="2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2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reach</a:t>
            </a:r>
            <a:r>
              <a:rPr sz="800" spc="2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2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customer</a:t>
            </a:r>
            <a:r>
              <a:rPr sz="800" spc="18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service 	</a:t>
            </a:r>
            <a:r>
              <a:rPr sz="800" spc="-25" dirty="0">
                <a:latin typeface="Trebuchet MS"/>
                <a:cs typeface="Trebuchet MS"/>
              </a:rPr>
              <a:t>or</a:t>
            </a:r>
            <a:r>
              <a:rPr sz="800" dirty="0">
                <a:latin typeface="Trebuchet MS"/>
                <a:cs typeface="Trebuchet MS"/>
              </a:rPr>
              <a:t>	</a:t>
            </a:r>
            <a:r>
              <a:rPr sz="800" spc="-10" dirty="0">
                <a:latin typeface="Trebuchet MS"/>
                <a:cs typeface="Trebuchet MS"/>
              </a:rPr>
              <a:t>return</a:t>
            </a:r>
            <a:r>
              <a:rPr sz="800" dirty="0">
                <a:latin typeface="Trebuchet MS"/>
                <a:cs typeface="Trebuchet MS"/>
              </a:rPr>
              <a:t>	</a:t>
            </a:r>
            <a:r>
              <a:rPr sz="800" spc="-25" dirty="0">
                <a:latin typeface="Trebuchet MS"/>
                <a:cs typeface="Trebuchet MS"/>
              </a:rPr>
              <a:t>the</a:t>
            </a:r>
            <a:r>
              <a:rPr sz="800" dirty="0">
                <a:latin typeface="Trebuchet MS"/>
                <a:cs typeface="Trebuchet MS"/>
              </a:rPr>
              <a:t>	</a:t>
            </a:r>
            <a:r>
              <a:rPr sz="800" spc="-10" dirty="0">
                <a:latin typeface="Trebuchet MS"/>
                <a:cs typeface="Trebuchet MS"/>
              </a:rPr>
              <a:t>product.</a:t>
            </a:r>
            <a:endParaRPr sz="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800" dirty="0">
              <a:latin typeface="Trebuchet MS"/>
              <a:cs typeface="Trebuchet MS"/>
            </a:endParaRPr>
          </a:p>
          <a:p>
            <a:pPr marL="302260" marR="12065" algn="just">
              <a:lnSpc>
                <a:spcPct val="100000"/>
              </a:lnSpc>
            </a:pPr>
            <a:r>
              <a:rPr sz="800" dirty="0">
                <a:latin typeface="Trebuchet MS"/>
                <a:cs typeface="Trebuchet MS"/>
              </a:rPr>
              <a:t>There</a:t>
            </a:r>
            <a:r>
              <a:rPr sz="800" spc="204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are</a:t>
            </a:r>
            <a:r>
              <a:rPr sz="800" spc="204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complaints</a:t>
            </a:r>
            <a:r>
              <a:rPr sz="800" spc="21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that</a:t>
            </a:r>
            <a:r>
              <a:rPr sz="800" spc="204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state</a:t>
            </a:r>
            <a:r>
              <a:rPr sz="800" spc="204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how</a:t>
            </a:r>
            <a:r>
              <a:rPr sz="800" spc="185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the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customer is</a:t>
            </a:r>
            <a:r>
              <a:rPr sz="900" b="1" spc="2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being</a:t>
            </a:r>
            <a:r>
              <a:rPr sz="900" b="1" spc="2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called</a:t>
            </a:r>
            <a:r>
              <a:rPr sz="900" b="1" spc="30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at</a:t>
            </a:r>
            <a:r>
              <a:rPr sz="900" b="1" spc="2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a</a:t>
            </a:r>
            <a:r>
              <a:rPr lang="en-US" sz="900" b="1" dirty="0">
                <a:solidFill>
                  <a:srgbClr val="131921"/>
                </a:solidFill>
                <a:latin typeface="Trebuchet MS"/>
                <a:cs typeface="Trebuchet MS"/>
              </a:rPr>
              <a:t>n</a:t>
            </a:r>
            <a:r>
              <a:rPr sz="900" b="1" spc="2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address</a:t>
            </a:r>
            <a:r>
              <a:rPr sz="900" b="1" spc="130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too</a:t>
            </a:r>
            <a:r>
              <a:rPr sz="900" b="1" spc="13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far</a:t>
            </a:r>
            <a:r>
              <a:rPr sz="900" b="1" spc="110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away</a:t>
            </a:r>
            <a:r>
              <a:rPr sz="900" b="1" spc="9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from</a:t>
            </a:r>
            <a:r>
              <a:rPr sz="800" spc="12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their</a:t>
            </a:r>
            <a:r>
              <a:rPr sz="800" spc="100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home </a:t>
            </a:r>
            <a:r>
              <a:rPr sz="800" dirty="0">
                <a:latin typeface="Trebuchet MS"/>
                <a:cs typeface="Trebuchet MS"/>
              </a:rPr>
              <a:t>location</a:t>
            </a:r>
            <a:r>
              <a:rPr sz="800" spc="7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return</a:t>
            </a:r>
            <a:r>
              <a:rPr sz="800" spc="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product</a:t>
            </a:r>
            <a:r>
              <a:rPr sz="800" spc="8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themselves.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29168" y="3812540"/>
            <a:ext cx="23393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90" marR="5080" indent="-288925" algn="just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302260" algn="l"/>
              </a:tabLst>
            </a:pPr>
            <a:r>
              <a:rPr sz="800" spc="60" dirty="0">
                <a:latin typeface="Trebuchet MS"/>
                <a:cs typeface="Trebuchet MS"/>
              </a:rPr>
              <a:t>A</a:t>
            </a:r>
            <a:r>
              <a:rPr sz="800" spc="19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few</a:t>
            </a:r>
            <a:r>
              <a:rPr sz="800" spc="20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customers</a:t>
            </a:r>
            <a:r>
              <a:rPr sz="800" spc="21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also</a:t>
            </a:r>
            <a:r>
              <a:rPr sz="800" spc="21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raised</a:t>
            </a:r>
            <a:r>
              <a:rPr sz="800" spc="215" dirty="0">
                <a:latin typeface="Trebuchet MS"/>
                <a:cs typeface="Trebuchet MS"/>
              </a:rPr>
              <a:t>  </a:t>
            </a:r>
            <a:r>
              <a:rPr sz="800" spc="-10" dirty="0">
                <a:latin typeface="Trebuchet MS"/>
                <a:cs typeface="Trebuchet MS"/>
              </a:rPr>
              <a:t>issues 	</a:t>
            </a:r>
            <a:r>
              <a:rPr sz="800" dirty="0">
                <a:latin typeface="Trebuchet MS"/>
                <a:cs typeface="Trebuchet MS"/>
              </a:rPr>
              <a:t>regarding</a:t>
            </a:r>
            <a:r>
              <a:rPr sz="800" spc="145" dirty="0"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not</a:t>
            </a:r>
            <a:r>
              <a:rPr sz="900" b="1" spc="170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being</a:t>
            </a:r>
            <a:r>
              <a:rPr sz="900" b="1" spc="16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able</a:t>
            </a:r>
            <a:r>
              <a:rPr sz="900" b="1" spc="16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to</a:t>
            </a:r>
            <a:r>
              <a:rPr sz="900" b="1" spc="170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spc="-10" dirty="0">
                <a:solidFill>
                  <a:srgbClr val="131921"/>
                </a:solidFill>
                <a:latin typeface="Trebuchet MS"/>
                <a:cs typeface="Trebuchet MS"/>
              </a:rPr>
              <a:t>generate 	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requests</a:t>
            </a:r>
            <a:r>
              <a:rPr sz="900" b="1" spc="20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on</a:t>
            </a:r>
            <a:r>
              <a:rPr sz="900" b="1" spc="2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spc="-35" dirty="0">
                <a:solidFill>
                  <a:srgbClr val="131921"/>
                </a:solidFill>
                <a:latin typeface="Trebuchet MS"/>
                <a:cs typeface="Trebuchet MS"/>
              </a:rPr>
              <a:t>their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spc="-40" dirty="0">
                <a:solidFill>
                  <a:srgbClr val="131921"/>
                </a:solidFill>
                <a:latin typeface="Trebuchet MS"/>
                <a:cs typeface="Trebuchet MS"/>
              </a:rPr>
              <a:t>own</a:t>
            </a:r>
            <a:r>
              <a:rPr sz="800" spc="-40" dirty="0">
                <a:solidFill>
                  <a:srgbClr val="131921"/>
                </a:solidFill>
                <a:latin typeface="Trebuchet MS"/>
                <a:cs typeface="Trebuchet MS"/>
              </a:rPr>
              <a:t>.</a:t>
            </a:r>
            <a:r>
              <a:rPr sz="800" spc="2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They</a:t>
            </a:r>
            <a:r>
              <a:rPr sz="800" spc="-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have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had</a:t>
            </a:r>
            <a:r>
              <a:rPr sz="800" spc="2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to 	</a:t>
            </a:r>
            <a:r>
              <a:rPr sz="800" dirty="0">
                <a:latin typeface="Trebuchet MS"/>
                <a:cs typeface="Trebuchet MS"/>
              </a:rPr>
              <a:t>call</a:t>
            </a:r>
            <a:r>
              <a:rPr sz="800" spc="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7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customer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service</a:t>
            </a:r>
            <a:r>
              <a:rPr sz="800" spc="7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in</a:t>
            </a:r>
            <a:r>
              <a:rPr sz="800" spc="7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order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7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place 	</a:t>
            </a:r>
            <a:r>
              <a:rPr sz="800" dirty="0">
                <a:latin typeface="Trebuchet MS"/>
                <a:cs typeface="Trebuchet MS"/>
              </a:rPr>
              <a:t>these</a:t>
            </a:r>
            <a:r>
              <a:rPr sz="800" spc="1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return</a:t>
            </a:r>
            <a:r>
              <a:rPr sz="800" spc="2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requests.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47425" y="1303578"/>
            <a:ext cx="232664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Trebuchet MS"/>
                <a:cs typeface="Trebuchet MS"/>
              </a:rPr>
              <a:t>It</a:t>
            </a:r>
            <a:r>
              <a:rPr sz="800" spc="12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seems</a:t>
            </a:r>
            <a:r>
              <a:rPr sz="800" spc="12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that</a:t>
            </a:r>
            <a:r>
              <a:rPr sz="800" spc="10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with</a:t>
            </a:r>
            <a:r>
              <a:rPr sz="800" spc="145" dirty="0"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recent</a:t>
            </a:r>
            <a:r>
              <a:rPr sz="900" b="1" spc="13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updates</a:t>
            </a:r>
            <a:r>
              <a:rPr sz="900" b="1" spc="130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over</a:t>
            </a:r>
            <a:r>
              <a:rPr sz="900" b="1" spc="114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spc="-25" dirty="0">
                <a:solidFill>
                  <a:srgbClr val="131921"/>
                </a:solidFill>
                <a:latin typeface="Trebuchet MS"/>
                <a:cs typeface="Trebuchet MS"/>
              </a:rPr>
              <a:t>the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past</a:t>
            </a:r>
            <a:r>
              <a:rPr sz="900" b="1" spc="385" dirty="0">
                <a:solidFill>
                  <a:srgbClr val="131921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131921"/>
                </a:solidFill>
                <a:latin typeface="Trebuchet MS"/>
                <a:cs typeface="Trebuchet MS"/>
              </a:rPr>
              <a:t>month</a:t>
            </a:r>
            <a:r>
              <a:rPr sz="800" dirty="0">
                <a:latin typeface="Trebuchet MS"/>
                <a:cs typeface="Trebuchet MS"/>
              </a:rPr>
              <a:t>,</a:t>
            </a:r>
            <a:r>
              <a:rPr sz="800" spc="3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3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return</a:t>
            </a:r>
            <a:r>
              <a:rPr sz="800" spc="3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and</a:t>
            </a:r>
            <a:r>
              <a:rPr sz="800" spc="3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replace</a:t>
            </a:r>
            <a:r>
              <a:rPr sz="800" spc="34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items </a:t>
            </a:r>
            <a:r>
              <a:rPr sz="800" dirty="0">
                <a:latin typeface="Trebuchet MS"/>
                <a:cs typeface="Trebuchet MS"/>
              </a:rPr>
              <a:t>feature</a:t>
            </a:r>
            <a:r>
              <a:rPr sz="800" spc="2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has</a:t>
            </a:r>
            <a:r>
              <a:rPr sz="800" spc="2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been</a:t>
            </a:r>
            <a:r>
              <a:rPr sz="800" spc="24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facing</a:t>
            </a:r>
            <a:r>
              <a:rPr sz="800" spc="24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glitches.</a:t>
            </a:r>
            <a:r>
              <a:rPr sz="800" spc="24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Innumerable </a:t>
            </a:r>
            <a:r>
              <a:rPr sz="800" dirty="0">
                <a:latin typeface="Trebuchet MS"/>
                <a:cs typeface="Trebuchet MS"/>
              </a:rPr>
              <a:t>customers</a:t>
            </a:r>
            <a:r>
              <a:rPr sz="800" spc="3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seem</a:t>
            </a:r>
            <a:r>
              <a:rPr sz="800" spc="3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3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be</a:t>
            </a:r>
            <a:r>
              <a:rPr sz="800" spc="3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complaining</a:t>
            </a:r>
            <a:r>
              <a:rPr sz="800" spc="36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regarding </a:t>
            </a:r>
            <a:r>
              <a:rPr sz="800" b="1" dirty="0">
                <a:solidFill>
                  <a:srgbClr val="656C78"/>
                </a:solidFill>
                <a:latin typeface="Trebuchet MS"/>
                <a:cs typeface="Trebuchet MS"/>
              </a:rPr>
              <a:t>rejected</a:t>
            </a:r>
            <a:r>
              <a:rPr sz="800" b="1" spc="110" dirty="0">
                <a:solidFill>
                  <a:srgbClr val="656C78"/>
                </a:solidFill>
                <a:latin typeface="Trebuchet MS"/>
                <a:cs typeface="Trebuchet MS"/>
              </a:rPr>
              <a:t> </a:t>
            </a:r>
            <a:r>
              <a:rPr sz="800" b="1" dirty="0">
                <a:solidFill>
                  <a:srgbClr val="656C78"/>
                </a:solidFill>
                <a:latin typeface="Trebuchet MS"/>
                <a:cs typeface="Trebuchet MS"/>
              </a:rPr>
              <a:t>requests</a:t>
            </a:r>
            <a:r>
              <a:rPr sz="800" b="1" spc="110" dirty="0">
                <a:solidFill>
                  <a:srgbClr val="656C78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and</a:t>
            </a:r>
            <a:r>
              <a:rPr sz="800" spc="12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non-compliance</a:t>
            </a:r>
            <a:r>
              <a:rPr sz="800" spc="9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with</a:t>
            </a:r>
            <a:r>
              <a:rPr sz="800" spc="125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the </a:t>
            </a:r>
            <a:r>
              <a:rPr sz="800" spc="-10" dirty="0">
                <a:latin typeface="Trebuchet MS"/>
                <a:cs typeface="Trebuchet MS"/>
              </a:rPr>
              <a:t>policies.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80543" y="1321161"/>
            <a:ext cx="17430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indent="-28956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02260" algn="l"/>
                <a:tab pos="735965" algn="l"/>
                <a:tab pos="1024890" algn="l"/>
                <a:tab pos="1346200" algn="l"/>
              </a:tabLst>
            </a:pPr>
            <a:r>
              <a:rPr sz="800" spc="-10" dirty="0">
                <a:latin typeface="Trebuchet MS"/>
                <a:cs typeface="Trebuchet MS"/>
              </a:rPr>
              <a:t>Firstly,</a:t>
            </a:r>
            <a:r>
              <a:rPr sz="800" dirty="0">
                <a:latin typeface="Trebuchet MS"/>
                <a:cs typeface="Trebuchet MS"/>
              </a:rPr>
              <a:t>	</a:t>
            </a:r>
            <a:r>
              <a:rPr sz="800" spc="-25" dirty="0">
                <a:latin typeface="Trebuchet MS"/>
                <a:cs typeface="Trebuchet MS"/>
              </a:rPr>
              <a:t>the</a:t>
            </a:r>
            <a:r>
              <a:rPr sz="800" dirty="0">
                <a:latin typeface="Trebuchet MS"/>
                <a:cs typeface="Trebuchet MS"/>
              </a:rPr>
              <a:t>	</a:t>
            </a:r>
            <a:r>
              <a:rPr sz="800" b="1" spc="-25" dirty="0">
                <a:latin typeface="Trebuchet MS"/>
                <a:cs typeface="Trebuchet MS"/>
              </a:rPr>
              <a:t>app</a:t>
            </a:r>
            <a:r>
              <a:rPr sz="800" b="1" dirty="0">
                <a:latin typeface="Trebuchet MS"/>
                <a:cs typeface="Trebuchet MS"/>
              </a:rPr>
              <a:t>	</a:t>
            </a:r>
            <a:r>
              <a:rPr sz="800" b="1" spc="-10" dirty="0">
                <a:latin typeface="Trebuchet MS"/>
                <a:cs typeface="Trebuchet MS"/>
              </a:rPr>
              <a:t>glitches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70450" y="1443080"/>
            <a:ext cx="146367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800" b="1" dirty="0">
                <a:latin typeface="Trebuchet MS"/>
                <a:cs typeface="Trebuchet MS"/>
              </a:rPr>
              <a:t>should</a:t>
            </a:r>
            <a:r>
              <a:rPr sz="800" b="1" spc="320" dirty="0">
                <a:latin typeface="Trebuchet MS"/>
                <a:cs typeface="Trebuchet MS"/>
              </a:rPr>
              <a:t>    </a:t>
            </a:r>
            <a:r>
              <a:rPr sz="800" b="1" dirty="0">
                <a:latin typeface="Trebuchet MS"/>
                <a:cs typeface="Trebuchet MS"/>
              </a:rPr>
              <a:t>certainly</a:t>
            </a:r>
            <a:r>
              <a:rPr sz="800" b="1" spc="315" dirty="0">
                <a:latin typeface="Trebuchet MS"/>
                <a:cs typeface="Trebuchet MS"/>
              </a:rPr>
              <a:t>    </a:t>
            </a:r>
            <a:r>
              <a:rPr sz="800" b="1" spc="-25" dirty="0">
                <a:latin typeface="Trebuchet MS"/>
                <a:cs typeface="Trebuchet MS"/>
              </a:rPr>
              <a:t>be </a:t>
            </a:r>
            <a:r>
              <a:rPr sz="800" b="1" dirty="0">
                <a:latin typeface="Trebuchet MS"/>
                <a:cs typeface="Trebuchet MS"/>
              </a:rPr>
              <a:t>addressed.</a:t>
            </a:r>
            <a:r>
              <a:rPr sz="800" b="1" spc="16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It</a:t>
            </a:r>
            <a:r>
              <a:rPr sz="800" spc="17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seems</a:t>
            </a:r>
            <a:r>
              <a:rPr sz="800" spc="17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that</a:t>
            </a:r>
            <a:r>
              <a:rPr sz="800" spc="175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the </a:t>
            </a:r>
            <a:r>
              <a:rPr sz="800" dirty="0">
                <a:latin typeface="Trebuchet MS"/>
                <a:cs typeface="Trebuchet MS"/>
              </a:rPr>
              <a:t>return</a:t>
            </a:r>
            <a:r>
              <a:rPr sz="800" spc="204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requests</a:t>
            </a:r>
            <a:r>
              <a:rPr sz="800" spc="204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are</a:t>
            </a:r>
            <a:r>
              <a:rPr sz="800" spc="210" dirty="0">
                <a:latin typeface="Trebuchet MS"/>
                <a:cs typeface="Trebuchet MS"/>
              </a:rPr>
              <a:t>  </a:t>
            </a:r>
            <a:r>
              <a:rPr sz="800" spc="-10" dirty="0">
                <a:latin typeface="Trebuchet MS"/>
                <a:cs typeface="Trebuchet MS"/>
              </a:rPr>
              <a:t>being </a:t>
            </a:r>
            <a:r>
              <a:rPr sz="800" dirty="0">
                <a:latin typeface="Trebuchet MS"/>
                <a:cs typeface="Trebuchet MS"/>
              </a:rPr>
              <a:t>auto-rejected</a:t>
            </a:r>
            <a:r>
              <a:rPr sz="800" spc="380" dirty="0">
                <a:latin typeface="Trebuchet MS"/>
                <a:cs typeface="Trebuchet MS"/>
              </a:rPr>
              <a:t>   </a:t>
            </a:r>
            <a:r>
              <a:rPr sz="800" dirty="0">
                <a:latin typeface="Trebuchet MS"/>
                <a:cs typeface="Trebuchet MS"/>
              </a:rPr>
              <a:t>and</a:t>
            </a:r>
            <a:r>
              <a:rPr sz="800" spc="385" dirty="0">
                <a:latin typeface="Trebuchet MS"/>
                <a:cs typeface="Trebuchet MS"/>
              </a:rPr>
              <a:t>   </a:t>
            </a:r>
            <a:r>
              <a:rPr sz="800" spc="-25" dirty="0">
                <a:latin typeface="Trebuchet MS"/>
                <a:cs typeface="Trebuchet MS"/>
              </a:rPr>
              <a:t>not </a:t>
            </a:r>
            <a:r>
              <a:rPr sz="800" dirty="0">
                <a:latin typeface="Trebuchet MS"/>
                <a:cs typeface="Trebuchet MS"/>
              </a:rPr>
              <a:t>reaching</a:t>
            </a:r>
            <a:r>
              <a:rPr sz="800" spc="49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49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system’s</a:t>
            </a:r>
            <a:r>
              <a:rPr sz="800" spc="495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end.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80543" y="2284328"/>
            <a:ext cx="1754505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5080" indent="-290195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02260" algn="l"/>
              </a:tabLst>
            </a:pPr>
            <a:r>
              <a:rPr sz="800" dirty="0">
                <a:latin typeface="Trebuchet MS"/>
                <a:cs typeface="Trebuchet MS"/>
              </a:rPr>
              <a:t>To</a:t>
            </a:r>
            <a:r>
              <a:rPr sz="800" spc="15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reduce</a:t>
            </a:r>
            <a:r>
              <a:rPr sz="800" spc="15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15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number</a:t>
            </a:r>
            <a:r>
              <a:rPr sz="800" spc="145" dirty="0">
                <a:latin typeface="Trebuchet MS"/>
                <a:cs typeface="Trebuchet MS"/>
              </a:rPr>
              <a:t>  </a:t>
            </a:r>
            <a:r>
              <a:rPr sz="800" spc="-25" dirty="0">
                <a:latin typeface="Trebuchet MS"/>
                <a:cs typeface="Trebuchet MS"/>
              </a:rPr>
              <a:t>of </a:t>
            </a:r>
            <a:r>
              <a:rPr sz="800" dirty="0">
                <a:latin typeface="Trebuchet MS"/>
                <a:cs typeface="Trebuchet MS"/>
              </a:rPr>
              <a:t>returns</a:t>
            </a:r>
            <a:r>
              <a:rPr sz="800" spc="1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and</a:t>
            </a:r>
            <a:r>
              <a:rPr sz="800" spc="1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replace</a:t>
            </a:r>
            <a:r>
              <a:rPr sz="800" spc="18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requests, </a:t>
            </a:r>
            <a:r>
              <a:rPr sz="800" dirty="0">
                <a:latin typeface="Trebuchet MS"/>
                <a:cs typeface="Trebuchet MS"/>
              </a:rPr>
              <a:t>Amazon</a:t>
            </a:r>
            <a:r>
              <a:rPr sz="800" spc="21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can</a:t>
            </a:r>
            <a:r>
              <a:rPr sz="800" spc="21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start</a:t>
            </a:r>
            <a:r>
              <a:rPr sz="800" spc="210" dirty="0">
                <a:latin typeface="Trebuchet MS"/>
                <a:cs typeface="Trebuchet MS"/>
              </a:rPr>
              <a:t>  </a:t>
            </a:r>
            <a:r>
              <a:rPr sz="800" b="1" spc="-10" dirty="0">
                <a:latin typeface="Trebuchet MS"/>
                <a:cs typeface="Trebuchet MS"/>
              </a:rPr>
              <a:t>selling </a:t>
            </a:r>
            <a:r>
              <a:rPr sz="800" b="1" spc="10" dirty="0">
                <a:latin typeface="Trebuchet MS"/>
                <a:cs typeface="Trebuchet MS"/>
              </a:rPr>
              <a:t>returnable/replaceable</a:t>
            </a:r>
            <a:r>
              <a:rPr sz="800" b="1" spc="20" dirty="0">
                <a:latin typeface="Trebuchet MS"/>
                <a:cs typeface="Trebuchet MS"/>
              </a:rPr>
              <a:t> </a:t>
            </a:r>
            <a:r>
              <a:rPr sz="800" b="1" spc="-20" dirty="0">
                <a:latin typeface="Trebuchet MS"/>
                <a:cs typeface="Trebuchet MS"/>
              </a:rPr>
              <a:t>items </a:t>
            </a:r>
            <a:r>
              <a:rPr sz="800" b="1" dirty="0">
                <a:latin typeface="Trebuchet MS"/>
                <a:cs typeface="Trebuchet MS"/>
              </a:rPr>
              <a:t>at</a:t>
            </a:r>
            <a:r>
              <a:rPr sz="800" b="1" spc="19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diﬀerent</a:t>
            </a:r>
            <a:r>
              <a:rPr sz="800" b="1" spc="190" dirty="0">
                <a:latin typeface="Trebuchet MS"/>
                <a:cs typeface="Trebuchet MS"/>
              </a:rPr>
              <a:t> </a:t>
            </a:r>
            <a:r>
              <a:rPr sz="800" b="1" dirty="0">
                <a:latin typeface="Trebuchet MS"/>
                <a:cs typeface="Trebuchet MS"/>
              </a:rPr>
              <a:t>prices.</a:t>
            </a:r>
            <a:r>
              <a:rPr sz="800" b="1" spc="18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(For</a:t>
            </a:r>
            <a:r>
              <a:rPr sz="800" spc="175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e.g: </a:t>
            </a:r>
            <a:r>
              <a:rPr sz="800" dirty="0">
                <a:latin typeface="Trebuchet MS"/>
                <a:cs typeface="Trebuchet MS"/>
              </a:rPr>
              <a:t>sell</a:t>
            </a:r>
            <a:r>
              <a:rPr sz="800" spc="229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that</a:t>
            </a:r>
            <a:r>
              <a:rPr sz="800" spc="26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product</a:t>
            </a:r>
            <a:r>
              <a:rPr sz="800" spc="254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at</a:t>
            </a:r>
            <a:r>
              <a:rPr sz="800" spc="26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</a:t>
            </a:r>
            <a:r>
              <a:rPr sz="800" spc="260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lower </a:t>
            </a:r>
            <a:r>
              <a:rPr sz="800" dirty="0">
                <a:latin typeface="Trebuchet MS"/>
                <a:cs typeface="Trebuchet MS"/>
              </a:rPr>
              <a:t>price</a:t>
            </a:r>
            <a:r>
              <a:rPr sz="800" spc="14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with</a:t>
            </a:r>
            <a:r>
              <a:rPr sz="800" spc="16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non-</a:t>
            </a:r>
            <a:r>
              <a:rPr sz="800" spc="-10" dirty="0">
                <a:latin typeface="Trebuchet MS"/>
                <a:cs typeface="Trebuchet MS"/>
              </a:rPr>
              <a:t>returnability)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80543" y="3405992"/>
            <a:ext cx="175323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5080" indent="-290195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02260" algn="l"/>
              </a:tabLst>
            </a:pPr>
            <a:r>
              <a:rPr sz="800" dirty="0">
                <a:latin typeface="Trebuchet MS"/>
                <a:cs typeface="Trebuchet MS"/>
              </a:rPr>
              <a:t>Amazon</a:t>
            </a:r>
            <a:r>
              <a:rPr sz="800" spc="215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can</a:t>
            </a:r>
            <a:r>
              <a:rPr sz="800" spc="22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start</a:t>
            </a:r>
            <a:r>
              <a:rPr sz="800" spc="215" dirty="0">
                <a:latin typeface="Trebuchet MS"/>
                <a:cs typeface="Trebuchet MS"/>
              </a:rPr>
              <a:t>  </a:t>
            </a:r>
            <a:r>
              <a:rPr sz="800" b="1" spc="-10" dirty="0">
                <a:latin typeface="Trebuchet MS"/>
                <a:cs typeface="Trebuchet MS"/>
              </a:rPr>
              <a:t>Rental </a:t>
            </a:r>
            <a:r>
              <a:rPr sz="800" b="1" dirty="0">
                <a:latin typeface="Trebuchet MS"/>
                <a:cs typeface="Trebuchet MS"/>
              </a:rPr>
              <a:t>Services:</a:t>
            </a:r>
            <a:r>
              <a:rPr sz="800" b="1" spc="49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let</a:t>
            </a:r>
            <a:r>
              <a:rPr sz="800" spc="13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130" dirty="0">
                <a:latin typeface="Trebuchet MS"/>
                <a:cs typeface="Trebuchet MS"/>
              </a:rPr>
              <a:t>  </a:t>
            </a:r>
            <a:r>
              <a:rPr sz="800" dirty="0">
                <a:latin typeface="Trebuchet MS"/>
                <a:cs typeface="Trebuchet MS"/>
              </a:rPr>
              <a:t>user</a:t>
            </a:r>
            <a:r>
              <a:rPr sz="800" spc="484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be </a:t>
            </a:r>
            <a:r>
              <a:rPr sz="800" dirty="0">
                <a:latin typeface="Trebuchet MS"/>
                <a:cs typeface="Trebuchet MS"/>
              </a:rPr>
              <a:t>charged</a:t>
            </a:r>
            <a:r>
              <a:rPr sz="800" spc="29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for</a:t>
            </a:r>
            <a:r>
              <a:rPr sz="800" spc="2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the</a:t>
            </a:r>
            <a:r>
              <a:rPr sz="800" spc="30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time</a:t>
            </a:r>
            <a:r>
              <a:rPr sz="800" spc="30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period </a:t>
            </a:r>
            <a:r>
              <a:rPr sz="800" dirty="0">
                <a:latin typeface="Trebuchet MS"/>
                <a:cs typeface="Trebuchet MS"/>
              </a:rPr>
              <a:t>they</a:t>
            </a:r>
            <a:r>
              <a:rPr sz="800" spc="13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are</a:t>
            </a:r>
            <a:r>
              <a:rPr sz="800" spc="1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renting</a:t>
            </a:r>
            <a:r>
              <a:rPr sz="800" spc="150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for.</a:t>
            </a:r>
            <a:r>
              <a:rPr sz="800" spc="15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Charges </a:t>
            </a:r>
            <a:r>
              <a:rPr sz="800" dirty="0">
                <a:latin typeface="Trebuchet MS"/>
                <a:cs typeface="Trebuchet MS"/>
              </a:rPr>
              <a:t>can</a:t>
            </a:r>
            <a:r>
              <a:rPr sz="800" spc="8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be</a:t>
            </a:r>
            <a:r>
              <a:rPr sz="800" spc="8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listed</a:t>
            </a:r>
            <a:r>
              <a:rPr sz="800" spc="85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for</a:t>
            </a:r>
            <a:r>
              <a:rPr sz="800" spc="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damages</a:t>
            </a:r>
            <a:r>
              <a:rPr sz="800" spc="8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and </a:t>
            </a:r>
            <a:r>
              <a:rPr sz="800" spc="10" dirty="0">
                <a:latin typeface="Trebuchet MS"/>
                <a:cs typeface="Trebuchet MS"/>
              </a:rPr>
              <a:t>mishandlings</a:t>
            </a:r>
            <a:r>
              <a:rPr sz="800" spc="114" dirty="0">
                <a:latin typeface="Trebuchet MS"/>
                <a:cs typeface="Trebuchet MS"/>
              </a:rPr>
              <a:t> </a:t>
            </a:r>
            <a:r>
              <a:rPr sz="800" spc="-20" dirty="0">
                <a:latin typeface="Trebuchet MS"/>
                <a:cs typeface="Trebuchet MS"/>
              </a:rPr>
              <a:t>done.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4913</TotalTime>
  <Words>1348</Words>
  <Application>Microsoft Office PowerPoint</Application>
  <PresentationFormat>On-screen Show (16:9)</PresentationFormat>
  <Paragraphs>184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Microsoft Sans Serif</vt:lpstr>
      <vt:lpstr>Tahoma</vt:lpstr>
      <vt:lpstr>Trebuchet MS</vt:lpstr>
      <vt:lpstr>Office Theme</vt:lpstr>
      <vt:lpstr>PowerPoint Presentation</vt:lpstr>
      <vt:lpstr>PowerPoint Presentation</vt:lpstr>
      <vt:lpstr>User Personas</vt:lpstr>
      <vt:lpstr>Journey Map</vt:lpstr>
      <vt:lpstr>PowerPoint Presentation</vt:lpstr>
      <vt:lpstr>PowerPoint Presentation</vt:lpstr>
      <vt:lpstr>PowerPoint Presentation</vt:lpstr>
      <vt:lpstr>User Experience</vt:lpstr>
      <vt:lpstr>User Experience</vt:lpstr>
      <vt:lpstr>Key Metrics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Vidhu Jha</cp:lastModifiedBy>
  <cp:revision>9</cp:revision>
  <dcterms:created xsi:type="dcterms:W3CDTF">2025-04-22T22:39:52Z</dcterms:created>
  <dcterms:modified xsi:type="dcterms:W3CDTF">2025-04-29T16:10:44Z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2025-03-09T00:00:00Z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2025-03-09T00:00:00Z</vt:filetime>
  </property>
</Properties>
</file>